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1"/>
  </p:notesMasterIdLst>
  <p:handoutMasterIdLst>
    <p:handoutMasterId r:id="rId52"/>
  </p:handoutMasterIdLst>
  <p:sldIdLst>
    <p:sldId id="305" r:id="rId24"/>
    <p:sldId id="276" r:id="rId25"/>
    <p:sldId id="292" r:id="rId26"/>
    <p:sldId id="306" r:id="rId27"/>
    <p:sldId id="285" r:id="rId28"/>
    <p:sldId id="293" r:id="rId29"/>
    <p:sldId id="290" r:id="rId30"/>
    <p:sldId id="289" r:id="rId31"/>
    <p:sldId id="282" r:id="rId32"/>
    <p:sldId id="308" r:id="rId33"/>
    <p:sldId id="338" r:id="rId34"/>
    <p:sldId id="309" r:id="rId35"/>
    <p:sldId id="291" r:id="rId36"/>
    <p:sldId id="339" r:id="rId37"/>
    <p:sldId id="297" r:id="rId38"/>
    <p:sldId id="295" r:id="rId39"/>
    <p:sldId id="301" r:id="rId40"/>
    <p:sldId id="302" r:id="rId41"/>
    <p:sldId id="298" r:id="rId42"/>
    <p:sldId id="340" r:id="rId43"/>
    <p:sldId id="307" r:id="rId44"/>
    <p:sldId id="342" r:id="rId45"/>
    <p:sldId id="345" r:id="rId46"/>
    <p:sldId id="344" r:id="rId47"/>
    <p:sldId id="341" r:id="rId48"/>
    <p:sldId id="346" r:id="rId49"/>
    <p:sldId id="337" r:id="rId50"/>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varScale="1">
        <p:scale>
          <a:sx n="83" d="100"/>
          <a:sy n="83" d="100"/>
        </p:scale>
        <p:origin x="1070" y="77"/>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commentAuthors" Target="commentAuthors.xml"/><Relationship Id="rId5" Type="http://schemas.openxmlformats.org/officeDocument/2006/relationships/slideMaster" Target="slideMasters/slideMaster1.xml"/><Relationship Id="rId19" Type="http://schemas.openxmlformats.org/officeDocument/2006/relationships/slideMaster" Target="slideMasters/slideMaster1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29/04/2025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29/04/2025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egi.org.mx/contenidos/productos/prod_serv/contenidos/espanol/bvinegi/productos/nueva_estruc/889463920663.pdf" TargetMode="External"/><Relationship Id="rId2" Type="http://schemas.openxmlformats.org/officeDocument/2006/relationships/hyperlink" Target="https://gaia.inegi.org.mx/scince2/documentos/scince/metodo_notaTecnica.pdf" TargetMode="External"/><Relationship Id="rId1" Type="http://schemas.openxmlformats.org/officeDocument/2006/relationships/slideLayout" Target="../slideLayouts/slideLayout42.xml"/><Relationship Id="rId4" Type="http://schemas.openxmlformats.org/officeDocument/2006/relationships/hyperlink" Target="https://www.inegi.org.mx/contenidos/infraestructura/aseguramiento/doc/guia_de_diseno_de_lamuestra_para_encuesta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73C53-301C-414A-B3EA-6C0E4445E7DB}"/>
              </a:ext>
            </a:extLst>
          </p:cNvPr>
          <p:cNvSpPr txBox="1">
            <a:spLocks/>
          </p:cNvSpPr>
          <p:nvPr/>
        </p:nvSpPr>
        <p:spPr>
          <a:xfrm>
            <a:off x="1658888" y="396181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3" name="Título 1">
            <a:extLst>
              <a:ext uri="{FF2B5EF4-FFF2-40B4-BE49-F238E27FC236}">
                <a16:creationId xmlns:a16="http://schemas.microsoft.com/office/drawing/2014/main" id="{A9D6E7A3-1B8C-4623-B08A-266D3704506B}"/>
              </a:ext>
            </a:extLst>
          </p:cNvPr>
          <p:cNvSpPr txBox="1">
            <a:spLocks/>
          </p:cNvSpPr>
          <p:nvPr/>
        </p:nvSpPr>
        <p:spPr>
          <a:xfrm>
            <a:off x="1219200" y="407411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solidFill>
                  <a:schemeClr val="bg1"/>
                </a:solidFill>
                <a:latin typeface="+mn-lt"/>
              </a:rPr>
              <a:t>Diseño Muestral  y Tipos de Muestreo. </a:t>
            </a:r>
            <a:endParaRPr lang="es-MX" dirty="0">
              <a:solidFill>
                <a:schemeClr val="bg1"/>
              </a:solidFill>
            </a:endParaRPr>
          </a:p>
        </p:txBody>
      </p:sp>
    </p:spTree>
    <p:extLst>
      <p:ext uri="{BB962C8B-B14F-4D97-AF65-F5344CB8AC3E}">
        <p14:creationId xmlns:p14="http://schemas.microsoft.com/office/powerpoint/2010/main" val="26394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703693" y="15166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Probabilístico.</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55548" y="3036582"/>
            <a:ext cx="1501060" cy="923330"/>
          </a:xfrm>
          <a:prstGeom prst="rect">
            <a:avLst/>
          </a:prstGeom>
          <a:noFill/>
        </p:spPr>
        <p:txBody>
          <a:bodyPr wrap="square" rtlCol="0">
            <a:spAutoFit/>
          </a:bodyPr>
          <a:lstStyle/>
          <a:p>
            <a:r>
              <a:rPr lang="es-ES" dirty="0"/>
              <a:t>Técnicas de muestreo probabilístico</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1836176" y="1117948"/>
            <a:ext cx="1287694" cy="738664"/>
          </a:xfrm>
          <a:prstGeom prst="rect">
            <a:avLst/>
          </a:prstGeom>
          <a:noFill/>
        </p:spPr>
        <p:txBody>
          <a:bodyPr wrap="square" rtlCol="0">
            <a:spAutoFit/>
          </a:bodyPr>
          <a:lstStyle/>
          <a:p>
            <a:r>
              <a:rPr lang="es-ES" sz="1400" dirty="0"/>
              <a:t>Muestreo aleatorio simple</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1805479" y="2804311"/>
            <a:ext cx="1488332" cy="307777"/>
          </a:xfrm>
          <a:prstGeom prst="rect">
            <a:avLst/>
          </a:prstGeom>
          <a:noFill/>
        </p:spPr>
        <p:txBody>
          <a:bodyPr wrap="square" rtlCol="0">
            <a:spAutoFit/>
          </a:bodyPr>
          <a:lstStyle/>
          <a:p>
            <a:r>
              <a:rPr lang="es-ES" sz="1400" dirty="0"/>
              <a:t>Sistemático.</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1815326" y="3933056"/>
            <a:ext cx="1419995" cy="307777"/>
          </a:xfrm>
          <a:prstGeom prst="rect">
            <a:avLst/>
          </a:prstGeom>
          <a:noFill/>
        </p:spPr>
        <p:txBody>
          <a:bodyPr wrap="square" rtlCol="0">
            <a:spAutoFit/>
          </a:bodyPr>
          <a:lstStyle/>
          <a:p>
            <a:r>
              <a:rPr lang="es-MX" sz="1400" dirty="0"/>
              <a:t>Estratificado</a:t>
            </a:r>
          </a:p>
        </p:txBody>
      </p:sp>
      <p:sp>
        <p:nvSpPr>
          <p:cNvPr id="14" name="CuadroTexto 13">
            <a:extLst>
              <a:ext uri="{FF2B5EF4-FFF2-40B4-BE49-F238E27FC236}">
                <a16:creationId xmlns:a16="http://schemas.microsoft.com/office/drawing/2014/main" id="{2B3C227D-5FED-4A0E-A075-AB6EE1ABF02A}"/>
              </a:ext>
            </a:extLst>
          </p:cNvPr>
          <p:cNvSpPr txBox="1"/>
          <p:nvPr/>
        </p:nvSpPr>
        <p:spPr>
          <a:xfrm>
            <a:off x="1839647" y="5071744"/>
            <a:ext cx="1419995" cy="523220"/>
          </a:xfrm>
          <a:prstGeom prst="rect">
            <a:avLst/>
          </a:prstGeom>
          <a:noFill/>
        </p:spPr>
        <p:txBody>
          <a:bodyPr wrap="square" rtlCol="0">
            <a:spAutoFit/>
          </a:bodyPr>
          <a:lstStyle/>
          <a:p>
            <a:r>
              <a:rPr lang="es-MX" sz="1400" dirty="0"/>
              <a:t>Por conglomerados</a:t>
            </a:r>
          </a:p>
        </p:txBody>
      </p:sp>
      <p:sp>
        <p:nvSpPr>
          <p:cNvPr id="15" name="Abrir llave 14">
            <a:extLst>
              <a:ext uri="{FF2B5EF4-FFF2-40B4-BE49-F238E27FC236}">
                <a16:creationId xmlns:a16="http://schemas.microsoft.com/office/drawing/2014/main" id="{76896053-2D44-46B1-9E27-8076B322C7B4}"/>
              </a:ext>
            </a:extLst>
          </p:cNvPr>
          <p:cNvSpPr/>
          <p:nvPr/>
        </p:nvSpPr>
        <p:spPr>
          <a:xfrm>
            <a:off x="2680174" y="788385"/>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012315" y="861553"/>
            <a:ext cx="2695033" cy="1107996"/>
          </a:xfrm>
          <a:prstGeom prst="rect">
            <a:avLst/>
          </a:prstGeom>
          <a:noFill/>
        </p:spPr>
        <p:txBody>
          <a:bodyPr wrap="square" rtlCol="0">
            <a:spAutoFit/>
          </a:bodyPr>
          <a:lstStyle/>
          <a:p>
            <a:r>
              <a:rPr lang="es-ES" sz="1100" dirty="0"/>
              <a:t>Se enumera a todos los individuos de la población por tamaño N., eligiéndose sujetos para completar la muestra n.</a:t>
            </a:r>
          </a:p>
          <a:p>
            <a:endParaRPr lang="es-ES" sz="1100" dirty="0"/>
          </a:p>
          <a:p>
            <a:r>
              <a:rPr lang="es-ES" sz="1100" dirty="0"/>
              <a:t>Siendo esta muestra n igual o menor a N, por medio de selección aleatoria</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5341332" y="626639"/>
            <a:ext cx="577530" cy="140615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862515" y="2408584"/>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968939" y="3718921"/>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133001" y="4765696"/>
            <a:ext cx="383074" cy="1378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3304449" y="2435383"/>
            <a:ext cx="4531940" cy="1061829"/>
          </a:xfrm>
          <a:prstGeom prst="rect">
            <a:avLst/>
          </a:prstGeom>
          <a:noFill/>
        </p:spPr>
        <p:txBody>
          <a:bodyPr wrap="square" rtlCol="0">
            <a:spAutoFit/>
          </a:bodyPr>
          <a:lstStyle/>
          <a:p>
            <a:r>
              <a:rPr lang="es-ES" sz="1050" dirty="0"/>
              <a:t>Se enumeran los elementos de la población de forma ascendente, se extraen n números aleatorios, extrayéndose uno entre 1 y k (k= N / n), donde a partir de este se eligen intervalos constantes , de los demás hasta completar la muestra.</a:t>
            </a:r>
          </a:p>
          <a:p>
            <a:endParaRPr lang="es-ES" sz="1050" dirty="0"/>
          </a:p>
          <a:p>
            <a:r>
              <a:rPr lang="es-ES" sz="1050" dirty="0"/>
              <a:t>Si la población tiene orden aleatorio, este método es igual al muestreo aleatorio simple.</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5418583" y="3435098"/>
            <a:ext cx="577530" cy="128528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304449" y="3763139"/>
            <a:ext cx="2294382" cy="707886"/>
          </a:xfrm>
          <a:prstGeom prst="rect">
            <a:avLst/>
          </a:prstGeom>
          <a:noFill/>
        </p:spPr>
        <p:txBody>
          <a:bodyPr wrap="square" rtlCol="0">
            <a:spAutoFit/>
          </a:bodyPr>
          <a:lstStyle/>
          <a:p>
            <a:r>
              <a:rPr lang="es-ES" sz="1000" dirty="0"/>
              <a:t>Se divide la población en clases homogéneas y mutualmente excluyentes (estratos) que tienen un rasgo distintivo.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041680" y="4783587"/>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sp>
        <p:nvSpPr>
          <p:cNvPr id="25" name="CuadroTexto 24">
            <a:extLst>
              <a:ext uri="{FF2B5EF4-FFF2-40B4-BE49-F238E27FC236}">
                <a16:creationId xmlns:a16="http://schemas.microsoft.com/office/drawing/2014/main" id="{AAD876F9-3C77-4DC7-A770-4CF1FAE8D77A}"/>
              </a:ext>
            </a:extLst>
          </p:cNvPr>
          <p:cNvSpPr txBox="1"/>
          <p:nvPr/>
        </p:nvSpPr>
        <p:spPr>
          <a:xfrm>
            <a:off x="3417498" y="4881971"/>
            <a:ext cx="2695033" cy="1323439"/>
          </a:xfrm>
          <a:prstGeom prst="rect">
            <a:avLst/>
          </a:prstGeom>
          <a:noFill/>
        </p:spPr>
        <p:txBody>
          <a:bodyPr wrap="square" rtlCol="0">
            <a:spAutoFit/>
          </a:bodyPr>
          <a:lstStyle/>
          <a:p>
            <a:r>
              <a:rPr lang="es-ES" sz="1000" dirty="0"/>
              <a:t>La población de estudio esta dividida en subpoblaciones llamadas conglomerados, donde los elementos que los componen poseen cierta característica que les hace ser propios de cierta cualidad o atributo.</a:t>
            </a:r>
          </a:p>
          <a:p>
            <a:endParaRPr lang="es-ES" sz="1000" dirty="0"/>
          </a:p>
          <a:p>
            <a:r>
              <a:rPr lang="es-ES" sz="1000" dirty="0"/>
              <a:t>Se usa cuando no se tiene un marco de muestreo completo de la población</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6547022" y="4955530"/>
            <a:ext cx="5025072" cy="900246"/>
          </a:xfrm>
          <a:prstGeom prst="rect">
            <a:avLst/>
          </a:prstGeom>
          <a:noFill/>
        </p:spPr>
        <p:txBody>
          <a:bodyPr wrap="square" rtlCol="0">
            <a:spAutoFit/>
          </a:bodyPr>
          <a:lstStyle/>
          <a:p>
            <a:r>
              <a:rPr lang="es-ES" sz="1050" dirty="0"/>
              <a:t>Muestreo por conglomerados de una etapa:</a:t>
            </a:r>
          </a:p>
          <a:p>
            <a:endParaRPr lang="es-ES" sz="1050" dirty="0"/>
          </a:p>
          <a:p>
            <a:r>
              <a:rPr lang="es-ES" sz="1050" dirty="0"/>
              <a:t>Consiste en seleccionar aleatoriamente un cierto numero de conglomerados, el necesario para alcanzar el tamaño muestral elegido  y posteriormente todos los elementos de los conglomerados formaran parte de la muestra.</a:t>
            </a:r>
          </a:p>
        </p:txBody>
      </p:sp>
      <p:sp>
        <p:nvSpPr>
          <p:cNvPr id="27" name="CuadroTexto 26">
            <a:extLst>
              <a:ext uri="{FF2B5EF4-FFF2-40B4-BE49-F238E27FC236}">
                <a16:creationId xmlns:a16="http://schemas.microsoft.com/office/drawing/2014/main" id="{70A47EC5-3A33-464D-B604-FE907A56C942}"/>
              </a:ext>
            </a:extLst>
          </p:cNvPr>
          <p:cNvSpPr txBox="1"/>
          <p:nvPr/>
        </p:nvSpPr>
        <p:spPr>
          <a:xfrm>
            <a:off x="5763931" y="3522973"/>
            <a:ext cx="3932469" cy="1061829"/>
          </a:xfrm>
          <a:prstGeom prst="rect">
            <a:avLst/>
          </a:prstGeom>
          <a:noFill/>
        </p:spPr>
        <p:txBody>
          <a:bodyPr wrap="square" rtlCol="0">
            <a:spAutoFit/>
          </a:bodyPr>
          <a:lstStyle/>
          <a:p>
            <a:r>
              <a:rPr lang="es-ES" sz="1050" dirty="0"/>
              <a:t>La muestra se atribuye según los métodos de afijación o distribución:</a:t>
            </a:r>
          </a:p>
          <a:p>
            <a:endParaRPr lang="es-ES" sz="1050" dirty="0"/>
          </a:p>
          <a:p>
            <a:r>
              <a:rPr lang="es-ES" sz="1050" dirty="0"/>
              <a:t>Puede ser igual en todos los estratos.</a:t>
            </a:r>
          </a:p>
          <a:p>
            <a:r>
              <a:rPr lang="es-ES" sz="1050" dirty="0"/>
              <a:t>Puede ser proporcional al tamaño de cada estrato</a:t>
            </a:r>
          </a:p>
          <a:p>
            <a:r>
              <a:rPr lang="es-ES" sz="1050" dirty="0"/>
              <a:t>Puede tener una distribución de Neyman</a:t>
            </a:r>
          </a:p>
          <a:p>
            <a:r>
              <a:rPr lang="es-ES" sz="1050" dirty="0"/>
              <a:t>Distribución optima</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5763931" y="703597"/>
            <a:ext cx="4054111" cy="1384995"/>
          </a:xfrm>
          <a:prstGeom prst="rect">
            <a:avLst/>
          </a:prstGeom>
          <a:noFill/>
        </p:spPr>
        <p:txBody>
          <a:bodyPr wrap="square" rtlCol="0">
            <a:spAutoFit/>
          </a:bodyPr>
          <a:lstStyle/>
          <a:p>
            <a:r>
              <a:rPr lang="es-ES" sz="1050" dirty="0"/>
              <a:t>Tiene dos variantes este tipo de muestreo:</a:t>
            </a:r>
          </a:p>
          <a:p>
            <a:endParaRPr lang="es-ES" sz="1050" dirty="0"/>
          </a:p>
          <a:p>
            <a:pPr marL="171450" indent="-171450">
              <a:buFont typeface="Arial" panose="020B0604020202020204" pitchFamily="34" charset="0"/>
              <a:buChar char="•"/>
            </a:pPr>
            <a:r>
              <a:rPr lang="es-ES" sz="1050" dirty="0"/>
              <a:t>MAS con remplazo: Los elementos seleccionados se vuelven a la población y pueden ser elegidos de nuevo, eventos independientes.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MAS sin remplazo: Los elementos seleccionados no vuelven a la población y no pueden ser elegidos de nuevo, cada miembro de la población solo puede seleccionarse una vez.</a:t>
            </a:r>
            <a:endParaRPr lang="es-MX" sz="1050" dirty="0"/>
          </a:p>
        </p:txBody>
      </p:sp>
      <p:pic>
        <p:nvPicPr>
          <p:cNvPr id="29" name="Imagen 28">
            <a:extLst>
              <a:ext uri="{FF2B5EF4-FFF2-40B4-BE49-F238E27FC236}">
                <a16:creationId xmlns:a16="http://schemas.microsoft.com/office/drawing/2014/main" id="{CE5BDABA-D14F-42B3-B373-C9E00E193789}"/>
              </a:ext>
            </a:extLst>
          </p:cNvPr>
          <p:cNvPicPr/>
          <p:nvPr/>
        </p:nvPicPr>
        <p:blipFill>
          <a:blip r:embed="rId2"/>
          <a:stretch>
            <a:fillRect/>
          </a:stretch>
        </p:blipFill>
        <p:spPr>
          <a:xfrm>
            <a:off x="7790986" y="2425296"/>
            <a:ext cx="2537144" cy="654491"/>
          </a:xfrm>
          <a:prstGeom prst="rect">
            <a:avLst/>
          </a:prstGeom>
        </p:spPr>
      </p:pic>
      <p:sp>
        <p:nvSpPr>
          <p:cNvPr id="30" name="CuadroTexto 29">
            <a:extLst>
              <a:ext uri="{FF2B5EF4-FFF2-40B4-BE49-F238E27FC236}">
                <a16:creationId xmlns:a16="http://schemas.microsoft.com/office/drawing/2014/main" id="{627FB52B-D80D-4E25-B526-190ADB502D45}"/>
              </a:ext>
            </a:extLst>
          </p:cNvPr>
          <p:cNvSpPr txBox="1"/>
          <p:nvPr/>
        </p:nvSpPr>
        <p:spPr>
          <a:xfrm>
            <a:off x="9696400" y="3426124"/>
            <a:ext cx="2329031" cy="1384995"/>
          </a:xfrm>
          <a:prstGeom prst="rect">
            <a:avLst/>
          </a:prstGeom>
          <a:solidFill>
            <a:schemeClr val="tx1">
              <a:lumMod val="25000"/>
              <a:lumOff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050" dirty="0">
                <a:solidFill>
                  <a:schemeClr val="tx1"/>
                </a:solidFill>
              </a:rPr>
              <a:t>Con esto se asegura que todos los estratos de interés estén representados adecuadamente en la muestra, cada estrato funciona independiente y se selecciona una muestra probabilística, los limites de error se establecen para cada población.</a:t>
            </a:r>
          </a:p>
        </p:txBody>
      </p:sp>
    </p:spTree>
    <p:extLst>
      <p:ext uri="{BB962C8B-B14F-4D97-AF65-F5344CB8AC3E}">
        <p14:creationId xmlns:p14="http://schemas.microsoft.com/office/powerpoint/2010/main" val="169333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5" name="Abrir llave 14">
            <a:extLst>
              <a:ext uri="{FF2B5EF4-FFF2-40B4-BE49-F238E27FC236}">
                <a16:creationId xmlns:a16="http://schemas.microsoft.com/office/drawing/2014/main" id="{76896053-2D44-46B1-9E27-8076B322C7B4}"/>
              </a:ext>
            </a:extLst>
          </p:cNvPr>
          <p:cNvSpPr/>
          <p:nvPr/>
        </p:nvSpPr>
        <p:spPr>
          <a:xfrm>
            <a:off x="2742861" y="634676"/>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782346" y="2184645"/>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773358" y="3545854"/>
            <a:ext cx="392999" cy="1114041"/>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2857022" y="4848886"/>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31" name="Título 1">
            <a:extLst>
              <a:ext uri="{FF2B5EF4-FFF2-40B4-BE49-F238E27FC236}">
                <a16:creationId xmlns:a16="http://schemas.microsoft.com/office/drawing/2014/main" id="{BCD7E2AE-6E1D-4ACA-BADC-0476F8E35F2F}"/>
              </a:ext>
            </a:extLst>
          </p:cNvPr>
          <p:cNvSpPr txBox="1">
            <a:spLocks/>
          </p:cNvSpPr>
          <p:nvPr/>
        </p:nvSpPr>
        <p:spPr>
          <a:xfrm>
            <a:off x="26122" y="3037250"/>
            <a:ext cx="1267026"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800" dirty="0">
                <a:latin typeface="+mn-lt"/>
              </a:rPr>
              <a:t>Muestreos por etapas.</a:t>
            </a:r>
            <a:endParaRPr lang="es-MX" sz="1800" dirty="0"/>
          </a:p>
        </p:txBody>
      </p:sp>
      <p:sp>
        <p:nvSpPr>
          <p:cNvPr id="32" name="CuadroTexto 31">
            <a:extLst>
              <a:ext uri="{FF2B5EF4-FFF2-40B4-BE49-F238E27FC236}">
                <a16:creationId xmlns:a16="http://schemas.microsoft.com/office/drawing/2014/main" id="{0B2C96EE-308A-4DB2-BCB9-2F3F3D647D5F}"/>
              </a:ext>
            </a:extLst>
          </p:cNvPr>
          <p:cNvSpPr txBox="1"/>
          <p:nvPr/>
        </p:nvSpPr>
        <p:spPr>
          <a:xfrm>
            <a:off x="1795633" y="1209589"/>
            <a:ext cx="1184094" cy="461665"/>
          </a:xfrm>
          <a:prstGeom prst="rect">
            <a:avLst/>
          </a:prstGeom>
          <a:noFill/>
        </p:spPr>
        <p:txBody>
          <a:bodyPr wrap="square">
            <a:spAutoFit/>
          </a:bodyPr>
          <a:lstStyle/>
          <a:p>
            <a:pPr algn="just">
              <a:buClr>
                <a:srgbClr val="182B47"/>
              </a:buClr>
            </a:pPr>
            <a:r>
              <a:rPr lang="es-MX" sz="1200" b="1" dirty="0">
                <a:solidFill>
                  <a:srgbClr val="182B47"/>
                </a:solidFill>
              </a:rPr>
              <a:t>Muestreo multietapico </a:t>
            </a:r>
          </a:p>
        </p:txBody>
      </p:sp>
      <p:sp>
        <p:nvSpPr>
          <p:cNvPr id="33" name="Marcador de contenido 2">
            <a:extLst>
              <a:ext uri="{FF2B5EF4-FFF2-40B4-BE49-F238E27FC236}">
                <a16:creationId xmlns:a16="http://schemas.microsoft.com/office/drawing/2014/main" id="{AA4C136A-9361-40E6-9FB3-3517898250BF}"/>
              </a:ext>
            </a:extLst>
          </p:cNvPr>
          <p:cNvSpPr txBox="1">
            <a:spLocks/>
          </p:cNvSpPr>
          <p:nvPr/>
        </p:nvSpPr>
        <p:spPr>
          <a:xfrm>
            <a:off x="3240201" y="836662"/>
            <a:ext cx="5522850" cy="95388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600" dirty="0">
                <a:solidFill>
                  <a:srgbClr val="182B47"/>
                </a:solidFill>
              </a:rPr>
              <a:t>E</a:t>
            </a:r>
            <a:r>
              <a:rPr lang="es-MX" sz="1600" b="1" dirty="0">
                <a:solidFill>
                  <a:srgbClr val="182B47"/>
                </a:solidFill>
              </a:rPr>
              <a:t>s</a:t>
            </a:r>
            <a:r>
              <a:rPr lang="es-MX" sz="1600" dirty="0">
                <a:solidFill>
                  <a:srgbClr val="182B47"/>
                </a:solidFill>
              </a:rPr>
              <a:t> cuando el muestreo por conglomerados se prosigue en el análisis y dentro de cada conglomerado se vuelven a seleccionar, también toma forma aleatoria, nuevos subconglomerados, así sucesivamente hasta seleccionar las ultimas unidades de muestreo, las etapas dependen del tamaño de la población. </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4" name="CuadroTexto 33">
            <a:extLst>
              <a:ext uri="{FF2B5EF4-FFF2-40B4-BE49-F238E27FC236}">
                <a16:creationId xmlns:a16="http://schemas.microsoft.com/office/drawing/2014/main" id="{E5769E5C-205A-46A5-B034-8D300D906398}"/>
              </a:ext>
            </a:extLst>
          </p:cNvPr>
          <p:cNvSpPr txBox="1"/>
          <p:nvPr/>
        </p:nvSpPr>
        <p:spPr>
          <a:xfrm>
            <a:off x="1841888" y="2500781"/>
            <a:ext cx="968192" cy="584775"/>
          </a:xfrm>
          <a:prstGeom prst="rect">
            <a:avLst/>
          </a:prstGeom>
          <a:noFill/>
        </p:spPr>
        <p:txBody>
          <a:bodyPr wrap="square">
            <a:spAutoFit/>
          </a:bodyPr>
          <a:lstStyle/>
          <a:p>
            <a:pPr algn="just">
              <a:buClr>
                <a:srgbClr val="182B47"/>
              </a:buClr>
            </a:pPr>
            <a:r>
              <a:rPr lang="es-MX" sz="1400" b="1" dirty="0">
                <a:solidFill>
                  <a:srgbClr val="182B47"/>
                </a:solidFill>
              </a:rPr>
              <a:t>Muestreo multifase</a:t>
            </a:r>
            <a:r>
              <a:rPr lang="es-MX" sz="1800" b="1" dirty="0">
                <a:solidFill>
                  <a:srgbClr val="182B47"/>
                </a:solidFill>
              </a:rPr>
              <a:t> </a:t>
            </a:r>
          </a:p>
        </p:txBody>
      </p:sp>
      <p:sp>
        <p:nvSpPr>
          <p:cNvPr id="35" name="Marcador de contenido 2">
            <a:extLst>
              <a:ext uri="{FF2B5EF4-FFF2-40B4-BE49-F238E27FC236}">
                <a16:creationId xmlns:a16="http://schemas.microsoft.com/office/drawing/2014/main" id="{6E6CD305-9ADE-46A8-B290-B4C0DBB7129B}"/>
              </a:ext>
            </a:extLst>
          </p:cNvPr>
          <p:cNvSpPr txBox="1">
            <a:spLocks/>
          </p:cNvSpPr>
          <p:nvPr/>
        </p:nvSpPr>
        <p:spPr>
          <a:xfrm>
            <a:off x="3261329" y="2391168"/>
            <a:ext cx="6044007" cy="947346"/>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toman dos o mas muestras, estas se extraen del mismo marco y las unidades seleccionadas tienen la misma escritura en cada fase, en esta se recopila información de una muestra grande de unidades y luego una submuestra, recopila información mas detallada.</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6" name="CuadroTexto 35">
            <a:extLst>
              <a:ext uri="{FF2B5EF4-FFF2-40B4-BE49-F238E27FC236}">
                <a16:creationId xmlns:a16="http://schemas.microsoft.com/office/drawing/2014/main" id="{DBC72CA2-82EF-4A83-8D6C-65F6FC2EA626}"/>
              </a:ext>
            </a:extLst>
          </p:cNvPr>
          <p:cNvSpPr txBox="1"/>
          <p:nvPr/>
        </p:nvSpPr>
        <p:spPr>
          <a:xfrm>
            <a:off x="1829144" y="3802578"/>
            <a:ext cx="1099225" cy="523220"/>
          </a:xfrm>
          <a:prstGeom prst="rect">
            <a:avLst/>
          </a:prstGeom>
          <a:noFill/>
        </p:spPr>
        <p:txBody>
          <a:bodyPr wrap="square">
            <a:spAutoFit/>
          </a:bodyPr>
          <a:lstStyle/>
          <a:p>
            <a:pPr algn="just">
              <a:buClr>
                <a:srgbClr val="182B47"/>
              </a:buClr>
            </a:pPr>
            <a:r>
              <a:rPr lang="es-MX" sz="1400" b="1" dirty="0">
                <a:solidFill>
                  <a:srgbClr val="182B47"/>
                </a:solidFill>
              </a:rPr>
              <a:t>Muestreo </a:t>
            </a:r>
            <a:r>
              <a:rPr lang="es-MX" sz="1400" b="1" dirty="0" err="1">
                <a:solidFill>
                  <a:srgbClr val="182B47"/>
                </a:solidFill>
              </a:rPr>
              <a:t>bietapico</a:t>
            </a:r>
            <a:r>
              <a:rPr lang="es-MX" sz="1400" b="1" dirty="0">
                <a:solidFill>
                  <a:srgbClr val="182B47"/>
                </a:solidFill>
              </a:rPr>
              <a:t>.</a:t>
            </a:r>
          </a:p>
        </p:txBody>
      </p:sp>
      <p:sp>
        <p:nvSpPr>
          <p:cNvPr id="37" name="Marcador de contenido 2">
            <a:extLst>
              <a:ext uri="{FF2B5EF4-FFF2-40B4-BE49-F238E27FC236}">
                <a16:creationId xmlns:a16="http://schemas.microsoft.com/office/drawing/2014/main" id="{B2B9A83D-E6D1-4A5F-BBE1-E2B5F478E8C3}"/>
              </a:ext>
            </a:extLst>
          </p:cNvPr>
          <p:cNvSpPr txBox="1">
            <a:spLocks/>
          </p:cNvSpPr>
          <p:nvPr/>
        </p:nvSpPr>
        <p:spPr>
          <a:xfrm>
            <a:off x="3054139" y="3593882"/>
            <a:ext cx="7793144" cy="108689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En la primera etapa</a:t>
            </a:r>
            <a:r>
              <a:rPr lang="es-MX" sz="1700" dirty="0">
                <a:solidFill>
                  <a:srgbClr val="182B47"/>
                </a:solidFill>
              </a:rPr>
              <a:t>: Se seleccionan el primer termino y de forma aleatoria, los conglomerados o áreas.</a:t>
            </a:r>
          </a:p>
          <a:p>
            <a:pPr marL="285750" indent="-285750" algn="just">
              <a:buClr>
                <a:srgbClr val="182B47"/>
              </a:buClr>
              <a:buFont typeface="Arial" panose="020B0604020202020204" pitchFamily="34" charset="0"/>
              <a:buChar char="•"/>
            </a:pPr>
            <a:r>
              <a:rPr lang="es-MX" sz="1700" b="1" dirty="0">
                <a:solidFill>
                  <a:srgbClr val="182B47"/>
                </a:solidFill>
              </a:rPr>
              <a:t>En la segunda etapa: </a:t>
            </a:r>
            <a:r>
              <a:rPr lang="es-MX" sz="1700" dirty="0">
                <a:solidFill>
                  <a:srgbClr val="182B47"/>
                </a:solidFill>
              </a:rPr>
              <a:t>Se seleccionan las unidades ultimas o las mas elementales del conjunto poblacional, sin necesidad de seleccionar ningún otro tipo de unidad intermedia. </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8" name="CuadroTexto 37">
            <a:extLst>
              <a:ext uri="{FF2B5EF4-FFF2-40B4-BE49-F238E27FC236}">
                <a16:creationId xmlns:a16="http://schemas.microsoft.com/office/drawing/2014/main" id="{E4D5002A-734F-4FDD-B4C9-66DF60650174}"/>
              </a:ext>
            </a:extLst>
          </p:cNvPr>
          <p:cNvSpPr txBox="1"/>
          <p:nvPr/>
        </p:nvSpPr>
        <p:spPr>
          <a:xfrm>
            <a:off x="1931859" y="5120193"/>
            <a:ext cx="996510" cy="584775"/>
          </a:xfrm>
          <a:prstGeom prst="rect">
            <a:avLst/>
          </a:prstGeom>
          <a:noFill/>
        </p:spPr>
        <p:txBody>
          <a:bodyPr wrap="square">
            <a:spAutoFit/>
          </a:bodyPr>
          <a:lstStyle/>
          <a:p>
            <a:pPr algn="just">
              <a:buClr>
                <a:srgbClr val="182B47"/>
              </a:buClr>
            </a:pPr>
            <a:r>
              <a:rPr lang="es-MX" sz="1400" b="1" dirty="0">
                <a:solidFill>
                  <a:srgbClr val="182B47"/>
                </a:solidFill>
              </a:rPr>
              <a:t>Muestreo doble</a:t>
            </a:r>
            <a:r>
              <a:rPr lang="es-MX" sz="1800" b="1" dirty="0">
                <a:solidFill>
                  <a:srgbClr val="182B47"/>
                </a:solidFill>
              </a:rPr>
              <a:t> </a:t>
            </a:r>
          </a:p>
        </p:txBody>
      </p:sp>
      <p:sp>
        <p:nvSpPr>
          <p:cNvPr id="39" name="CuadroTexto 38">
            <a:extLst>
              <a:ext uri="{FF2B5EF4-FFF2-40B4-BE49-F238E27FC236}">
                <a16:creationId xmlns:a16="http://schemas.microsoft.com/office/drawing/2014/main" id="{684CB7D5-8BD1-4187-A3CB-E5DF2D478549}"/>
              </a:ext>
            </a:extLst>
          </p:cNvPr>
          <p:cNvSpPr txBox="1"/>
          <p:nvPr/>
        </p:nvSpPr>
        <p:spPr>
          <a:xfrm>
            <a:off x="3151970" y="5120193"/>
            <a:ext cx="3135649" cy="830997"/>
          </a:xfrm>
          <a:prstGeom prst="rect">
            <a:avLst/>
          </a:prstGeom>
          <a:noFill/>
        </p:spPr>
        <p:txBody>
          <a:bodyPr wrap="square">
            <a:spAutoFit/>
          </a:bodyPr>
          <a:lstStyle/>
          <a:p>
            <a:pPr algn="just">
              <a:buClr>
                <a:srgbClr val="182B47"/>
              </a:buClr>
            </a:pPr>
            <a:r>
              <a:rPr lang="es-MX" sz="1200" dirty="0">
                <a:solidFill>
                  <a:srgbClr val="182B47"/>
                </a:solidFill>
              </a:rPr>
              <a:t>Es el mas común, aunque puede tener mas fases, el diseño y las estimaciones de la muestra se vuelve mas complicado entre mas fases tenga.</a:t>
            </a:r>
          </a:p>
        </p:txBody>
      </p:sp>
      <p:sp>
        <p:nvSpPr>
          <p:cNvPr id="40" name="Abrir llave 39">
            <a:extLst>
              <a:ext uri="{FF2B5EF4-FFF2-40B4-BE49-F238E27FC236}">
                <a16:creationId xmlns:a16="http://schemas.microsoft.com/office/drawing/2014/main" id="{A57F6146-6405-4EF8-9A57-9BE8406F122E}"/>
              </a:ext>
            </a:extLst>
          </p:cNvPr>
          <p:cNvSpPr/>
          <p:nvPr/>
        </p:nvSpPr>
        <p:spPr>
          <a:xfrm>
            <a:off x="6356552" y="4764494"/>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42" name="CuadroTexto 41">
            <a:extLst>
              <a:ext uri="{FF2B5EF4-FFF2-40B4-BE49-F238E27FC236}">
                <a16:creationId xmlns:a16="http://schemas.microsoft.com/office/drawing/2014/main" id="{09428057-8BF8-4AEC-BF50-60B68964EF0F}"/>
              </a:ext>
            </a:extLst>
          </p:cNvPr>
          <p:cNvSpPr txBox="1"/>
          <p:nvPr/>
        </p:nvSpPr>
        <p:spPr>
          <a:xfrm>
            <a:off x="6813880" y="4691483"/>
            <a:ext cx="4825662" cy="1384995"/>
          </a:xfrm>
          <a:prstGeom prst="rect">
            <a:avLst/>
          </a:prstGeom>
          <a:noFill/>
        </p:spPr>
        <p:txBody>
          <a:bodyPr wrap="square">
            <a:spAutoFit/>
          </a:bodyPr>
          <a:lstStyle/>
          <a:p>
            <a:pPr algn="just">
              <a:buClr>
                <a:srgbClr val="182B47"/>
              </a:buClr>
            </a:pPr>
            <a:r>
              <a:rPr lang="es-MX" sz="1200" b="1" dirty="0">
                <a:solidFill>
                  <a:srgbClr val="182B47"/>
                </a:solidFill>
              </a:rPr>
              <a:t>Primera fase</a:t>
            </a:r>
            <a:r>
              <a:rPr lang="es-MX" sz="1200" dirty="0">
                <a:solidFill>
                  <a:srgbClr val="182B47"/>
                </a:solidFill>
              </a:rPr>
              <a:t>: Se selecciona una muestra Sa grande de unidades usando el diseño muestral simple (para estas unidades se recolecta información auxiliar cuya obtención es sencilla.)</a:t>
            </a:r>
          </a:p>
          <a:p>
            <a:pPr algn="just">
              <a:buClr>
                <a:srgbClr val="182B47"/>
              </a:buClr>
            </a:pPr>
            <a:endParaRPr lang="es-MX" sz="1200" dirty="0">
              <a:solidFill>
                <a:srgbClr val="182B47"/>
              </a:solidFill>
            </a:endParaRPr>
          </a:p>
          <a:p>
            <a:pPr algn="just">
              <a:buClr>
                <a:srgbClr val="182B47"/>
              </a:buClr>
            </a:pPr>
            <a:r>
              <a:rPr lang="es-MX" sz="1200" b="1" dirty="0">
                <a:solidFill>
                  <a:srgbClr val="182B47"/>
                </a:solidFill>
              </a:rPr>
              <a:t>Segunda fase: </a:t>
            </a:r>
            <a:r>
              <a:rPr lang="es-MX" sz="1200" dirty="0">
                <a:solidFill>
                  <a:srgbClr val="182B47"/>
                </a:solidFill>
              </a:rPr>
              <a:t>Se selecciona una muestra s proveniente de Sa con un diseño muestral condicional a la primera fase, los indicadores objetivo se registran para las unidades de la segunda muestra.</a:t>
            </a:r>
            <a:endParaRPr lang="es-MX" sz="1200" b="1" dirty="0">
              <a:solidFill>
                <a:srgbClr val="182B47"/>
              </a:solidFill>
            </a:endParaRPr>
          </a:p>
        </p:txBody>
      </p:sp>
      <p:sp>
        <p:nvSpPr>
          <p:cNvPr id="43" name="Título 1">
            <a:extLst>
              <a:ext uri="{FF2B5EF4-FFF2-40B4-BE49-F238E27FC236}">
                <a16:creationId xmlns:a16="http://schemas.microsoft.com/office/drawing/2014/main" id="{A408199B-938B-4E21-B642-75A17430FDC4}"/>
              </a:ext>
            </a:extLst>
          </p:cNvPr>
          <p:cNvSpPr txBox="1">
            <a:spLocks/>
          </p:cNvSpPr>
          <p:nvPr/>
        </p:nvSpPr>
        <p:spPr>
          <a:xfrm>
            <a:off x="2357309" y="12360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por etapas.</a:t>
            </a:r>
          </a:p>
          <a:p>
            <a:endParaRPr lang="es-MX" dirty="0"/>
          </a:p>
        </p:txBody>
      </p:sp>
    </p:spTree>
    <p:extLst>
      <p:ext uri="{BB962C8B-B14F-4D97-AF65-F5344CB8AC3E}">
        <p14:creationId xmlns:p14="http://schemas.microsoft.com/office/powerpoint/2010/main" val="393335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3359696" y="-70691"/>
            <a:ext cx="6480720"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Muestreo con Mediciones Repetidas.</a:t>
            </a:r>
            <a:endParaRPr lang="es-MX" sz="2800" dirty="0"/>
          </a:p>
        </p:txBody>
      </p:sp>
      <p:sp>
        <p:nvSpPr>
          <p:cNvPr id="7" name="Marcador de contenido 2">
            <a:extLst>
              <a:ext uri="{FF2B5EF4-FFF2-40B4-BE49-F238E27FC236}">
                <a16:creationId xmlns:a16="http://schemas.microsoft.com/office/drawing/2014/main" id="{186D9D18-449E-4685-89BC-EF6EBD4353EE}"/>
              </a:ext>
            </a:extLst>
          </p:cNvPr>
          <p:cNvSpPr txBox="1">
            <a:spLocks/>
          </p:cNvSpPr>
          <p:nvPr/>
        </p:nvSpPr>
        <p:spPr>
          <a:xfrm>
            <a:off x="3928733" y="858399"/>
            <a:ext cx="7840872"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Mide el comportamiento de una muestra probabilística a través de periodos, se busca analizar datos del crecimiento o tendencia a lo largo del tiempo de los objetivos, se selecciona una muestra probabilística y las mismas unidades se excluyen en varios periodos, cuando se usa un panel rotante, una proporción de unidades se excluyen de la muestra y se remplazan por otras unidades.</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3A139861-B897-46F1-A77E-C565F695639F}"/>
              </a:ext>
            </a:extLst>
          </p:cNvPr>
          <p:cNvSpPr txBox="1">
            <a:spLocks/>
          </p:cNvSpPr>
          <p:nvPr/>
        </p:nvSpPr>
        <p:spPr>
          <a:xfrm>
            <a:off x="3704999" y="2751975"/>
            <a:ext cx="7758598" cy="93844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Es la mezcla de las muestras independientes seleccionadas sucesivamente y una muestra longitudinal, donde una fracción de muestra se remplaza en cada ocasión que se lleva a cabo la muestra, se busca tener estimaciones a niveles agregados.</a:t>
            </a:r>
          </a:p>
          <a:p>
            <a:pPr algn="just">
              <a:buClr>
                <a:srgbClr val="182B47"/>
              </a:buClr>
            </a:pPr>
            <a:endParaRPr lang="es-MX" sz="1900" b="1" dirty="0">
              <a:solidFill>
                <a:srgbClr val="182B47"/>
              </a:solidFill>
            </a:endParaRPr>
          </a:p>
        </p:txBody>
      </p:sp>
      <p:sp>
        <p:nvSpPr>
          <p:cNvPr id="9" name="Marcador de contenido 2">
            <a:extLst>
              <a:ext uri="{FF2B5EF4-FFF2-40B4-BE49-F238E27FC236}">
                <a16:creationId xmlns:a16="http://schemas.microsoft.com/office/drawing/2014/main" id="{328DE010-5F4A-4CA8-B141-DABEB5C23F62}"/>
              </a:ext>
            </a:extLst>
          </p:cNvPr>
          <p:cNvSpPr txBox="1">
            <a:spLocks/>
          </p:cNvSpPr>
          <p:nvPr/>
        </p:nvSpPr>
        <p:spPr>
          <a:xfrm>
            <a:off x="3924031" y="4393009"/>
            <a:ext cx="7758599" cy="892292"/>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usa información auxiliar y genera probabilidades de selección distintas, es parte de los diseños de probabilidades de selección desiguales, las varianzas de las estimaciones pueden reducirse en relación a un diseño muestral con probabilidades iguales.</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11" name="Título 1">
            <a:extLst>
              <a:ext uri="{FF2B5EF4-FFF2-40B4-BE49-F238E27FC236}">
                <a16:creationId xmlns:a16="http://schemas.microsoft.com/office/drawing/2014/main" id="{FA8CEC78-FCA9-44C1-80A1-5D3459FECB6F}"/>
              </a:ext>
            </a:extLst>
          </p:cNvPr>
          <p:cNvSpPr txBox="1">
            <a:spLocks/>
          </p:cNvSpPr>
          <p:nvPr/>
        </p:nvSpPr>
        <p:spPr>
          <a:xfrm>
            <a:off x="152044" y="3103723"/>
            <a:ext cx="1280769"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Mediciones Repetidas</a:t>
            </a:r>
            <a:endParaRPr lang="es-MX" sz="1400" dirty="0"/>
          </a:p>
        </p:txBody>
      </p:sp>
      <p:sp>
        <p:nvSpPr>
          <p:cNvPr id="12" name="Abrir llave 11">
            <a:extLst>
              <a:ext uri="{FF2B5EF4-FFF2-40B4-BE49-F238E27FC236}">
                <a16:creationId xmlns:a16="http://schemas.microsoft.com/office/drawing/2014/main" id="{250C64CE-23B2-45BC-B5FA-575D7928A86E}"/>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EC96ADC8-BF11-42C7-B614-26BD4AE3DDBB}"/>
              </a:ext>
            </a:extLst>
          </p:cNvPr>
          <p:cNvSpPr txBox="1"/>
          <p:nvPr/>
        </p:nvSpPr>
        <p:spPr>
          <a:xfrm>
            <a:off x="2029993" y="1131775"/>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longitudinal </a:t>
            </a:r>
          </a:p>
        </p:txBody>
      </p:sp>
      <p:sp>
        <p:nvSpPr>
          <p:cNvPr id="14" name="CuadroTexto 13">
            <a:extLst>
              <a:ext uri="{FF2B5EF4-FFF2-40B4-BE49-F238E27FC236}">
                <a16:creationId xmlns:a16="http://schemas.microsoft.com/office/drawing/2014/main" id="{E03E665C-B3C5-4F63-981A-CFC66D810C8F}"/>
              </a:ext>
            </a:extLst>
          </p:cNvPr>
          <p:cNvSpPr txBox="1"/>
          <p:nvPr/>
        </p:nvSpPr>
        <p:spPr>
          <a:xfrm>
            <a:off x="1976971" y="2978351"/>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con panel rotante:</a:t>
            </a:r>
          </a:p>
        </p:txBody>
      </p:sp>
      <p:sp>
        <p:nvSpPr>
          <p:cNvPr id="15" name="Abrir llave 14">
            <a:extLst>
              <a:ext uri="{FF2B5EF4-FFF2-40B4-BE49-F238E27FC236}">
                <a16:creationId xmlns:a16="http://schemas.microsoft.com/office/drawing/2014/main" id="{2BFFA4B3-FEA3-4A18-98F2-F2DA5EEDDFEC}"/>
              </a:ext>
            </a:extLst>
          </p:cNvPr>
          <p:cNvSpPr/>
          <p:nvPr/>
        </p:nvSpPr>
        <p:spPr>
          <a:xfrm>
            <a:off x="3280556" y="89035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22D60252-70EB-4D74-9487-A1E8E3D64D7A}"/>
              </a:ext>
            </a:extLst>
          </p:cNvPr>
          <p:cNvSpPr/>
          <p:nvPr/>
        </p:nvSpPr>
        <p:spPr>
          <a:xfrm>
            <a:off x="3380057" y="422413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C874160B-AB10-40AC-8607-6AA8E32C4FDD}"/>
              </a:ext>
            </a:extLst>
          </p:cNvPr>
          <p:cNvSpPr txBox="1"/>
          <p:nvPr/>
        </p:nvSpPr>
        <p:spPr>
          <a:xfrm>
            <a:off x="1976971" y="4352797"/>
            <a:ext cx="1381822" cy="954107"/>
          </a:xfrm>
          <a:prstGeom prst="rect">
            <a:avLst/>
          </a:prstGeom>
          <a:noFill/>
        </p:spPr>
        <p:txBody>
          <a:bodyPr wrap="square">
            <a:spAutoFit/>
          </a:bodyPr>
          <a:lstStyle/>
          <a:p>
            <a:pPr algn="just">
              <a:buClr>
                <a:srgbClr val="182B47"/>
              </a:buClr>
            </a:pPr>
            <a:r>
              <a:rPr lang="es-MX" sz="1400" b="1" dirty="0">
                <a:solidFill>
                  <a:srgbClr val="182B47"/>
                </a:solidFill>
              </a:rPr>
              <a:t>Muestreo con probabilidades proporcionales al tamaño: </a:t>
            </a:r>
          </a:p>
        </p:txBody>
      </p:sp>
      <p:sp>
        <p:nvSpPr>
          <p:cNvPr id="18" name="Abrir llave 17">
            <a:extLst>
              <a:ext uri="{FF2B5EF4-FFF2-40B4-BE49-F238E27FC236}">
                <a16:creationId xmlns:a16="http://schemas.microsoft.com/office/drawing/2014/main" id="{31B12B8B-7E4A-4929-BA2E-C3502AFB6F12}"/>
              </a:ext>
            </a:extLst>
          </p:cNvPr>
          <p:cNvSpPr/>
          <p:nvPr/>
        </p:nvSpPr>
        <p:spPr>
          <a:xfrm>
            <a:off x="3252083" y="2633869"/>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19562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12" name="CuadroTexto 11">
            <a:extLst>
              <a:ext uri="{FF2B5EF4-FFF2-40B4-BE49-F238E27FC236}">
                <a16:creationId xmlns:a16="http://schemas.microsoft.com/office/drawing/2014/main" id="{42EDBF61-7210-41D6-B0BB-A57FCBD2BA6D}"/>
              </a:ext>
            </a:extLst>
          </p:cNvPr>
          <p:cNvSpPr txBox="1"/>
          <p:nvPr/>
        </p:nvSpPr>
        <p:spPr>
          <a:xfrm>
            <a:off x="2567608" y="1340768"/>
            <a:ext cx="7056784" cy="3147015"/>
          </a:xfrm>
          <a:prstGeom prst="rect">
            <a:avLst/>
          </a:prstGeom>
          <a:noFill/>
        </p:spPr>
        <p:txBody>
          <a:bodyPr wrap="square">
            <a:spAutoFit/>
          </a:bodyPr>
          <a:lstStyle/>
          <a:p>
            <a:pPr>
              <a:buClr>
                <a:srgbClr val="182B47"/>
              </a:buClr>
              <a:buSzPct val="100000"/>
            </a:pPr>
            <a:endParaRPr lang="es-MX" sz="105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usan en vez del muestreo aleatorio simple al ser mas fácil y barato.</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Usan diseños complejos, que usan estratificación, conglomeración, varias etapas o fases de muestreo de probabilidades de selección distintas.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El objetivo es la minimización de la varianza y disminuir la dificultad de calcular estimaciones muestrales.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busca obtener estimaciones puntuales y de varianza para los parámetros poblacionales de interés. </a:t>
            </a:r>
          </a:p>
          <a:p>
            <a:pPr algn="ctr">
              <a:buClr>
                <a:srgbClr val="182B47"/>
              </a:buClr>
              <a:buSzPct val="100000"/>
            </a:pPr>
            <a:r>
              <a:rPr lang="es-MX" sz="2800" dirty="0">
                <a:solidFill>
                  <a:srgbClr val="182B47"/>
                </a:solidFill>
              </a:rPr>
              <a:t> </a:t>
            </a:r>
          </a:p>
        </p:txBody>
      </p:sp>
      <p:sp>
        <p:nvSpPr>
          <p:cNvPr id="13" name="Título 1">
            <a:extLst>
              <a:ext uri="{FF2B5EF4-FFF2-40B4-BE49-F238E27FC236}">
                <a16:creationId xmlns:a16="http://schemas.microsoft.com/office/drawing/2014/main" id="{A7068F7F-949F-456D-B5AF-99903F412C49}"/>
              </a:ext>
            </a:extLst>
          </p:cNvPr>
          <p:cNvSpPr txBox="1">
            <a:spLocks/>
          </p:cNvSpPr>
          <p:nvPr/>
        </p:nvSpPr>
        <p:spPr>
          <a:xfrm>
            <a:off x="2999656" y="127305"/>
            <a:ext cx="6984776" cy="93452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t>Diseños muestrales complejos.</a:t>
            </a:r>
          </a:p>
        </p:txBody>
      </p:sp>
    </p:spTree>
    <p:extLst>
      <p:ext uri="{BB962C8B-B14F-4D97-AF65-F5344CB8AC3E}">
        <p14:creationId xmlns:p14="http://schemas.microsoft.com/office/powerpoint/2010/main" val="422125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545F-FC29-095A-F9DB-FCA62E1550DC}"/>
            </a:ext>
          </a:extLst>
        </p:cNvPr>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9A42EE32-6324-9D95-B2FF-105D9AE1138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7" name="Marcador de contenido 2">
            <a:extLst>
              <a:ext uri="{FF2B5EF4-FFF2-40B4-BE49-F238E27FC236}">
                <a16:creationId xmlns:a16="http://schemas.microsoft.com/office/drawing/2014/main" id="{975DC670-E62F-777C-719E-E30EBDC23CEA}"/>
              </a:ext>
            </a:extLst>
          </p:cNvPr>
          <p:cNvSpPr txBox="1">
            <a:spLocks/>
          </p:cNvSpPr>
          <p:nvPr/>
        </p:nvSpPr>
        <p:spPr>
          <a:xfrm>
            <a:off x="3575720" y="898437"/>
            <a:ext cx="5945101" cy="75274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recopilan datos acerca de los sujetos de estudio que resultan mas accesibles, en el que esquema de muestreo rapido de bajo costo, baja representatividad, sirve para fines exploratorios o para orientar una investigación.</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1C506B49-1D16-F58C-160A-592D47E084C1}"/>
              </a:ext>
            </a:extLst>
          </p:cNvPr>
          <p:cNvSpPr txBox="1">
            <a:spLocks/>
          </p:cNvSpPr>
          <p:nvPr/>
        </p:nvSpPr>
        <p:spPr>
          <a:xfrm>
            <a:off x="3652808" y="2096294"/>
            <a:ext cx="7840872" cy="1217771"/>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700" dirty="0">
                <a:solidFill>
                  <a:srgbClr val="182B47"/>
                </a:solidFill>
              </a:rPr>
              <a:t>S</a:t>
            </a:r>
            <a:r>
              <a:rPr lang="es-MX" sz="1700" dirty="0">
                <a:solidFill>
                  <a:srgbClr val="182B47"/>
                </a:solidFill>
              </a:rPr>
              <a:t>e usan datos de subconjuntos o determinados estratos de la población, para seleccionar miembros considerados típicos según la investigación.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asignan proporciones de la muestra en determinados estratos de la población, donde en el proceso de selección, el entrevistador decide quien aplicara el cuestionario bajo los criterios generales establecidos, se puede combinar con muestreo multietapico para mejorar la representatividad de los grupos.</a:t>
            </a:r>
            <a:endParaRPr lang="es-MX" sz="1900" dirty="0">
              <a:solidFill>
                <a:srgbClr val="182B47"/>
              </a:solidFill>
            </a:endParaRPr>
          </a:p>
        </p:txBody>
      </p:sp>
      <p:sp>
        <p:nvSpPr>
          <p:cNvPr id="11" name="Título 1">
            <a:extLst>
              <a:ext uri="{FF2B5EF4-FFF2-40B4-BE49-F238E27FC236}">
                <a16:creationId xmlns:a16="http://schemas.microsoft.com/office/drawing/2014/main" id="{97680CB4-B32B-57AD-C2FA-7C8EB3B2FBD6}"/>
              </a:ext>
            </a:extLst>
          </p:cNvPr>
          <p:cNvSpPr txBox="1">
            <a:spLocks/>
          </p:cNvSpPr>
          <p:nvPr/>
        </p:nvSpPr>
        <p:spPr>
          <a:xfrm>
            <a:off x="52014" y="3031152"/>
            <a:ext cx="1352777"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métodos determinísticos</a:t>
            </a:r>
            <a:endParaRPr lang="es-MX" sz="1400" dirty="0"/>
          </a:p>
        </p:txBody>
      </p:sp>
      <p:sp>
        <p:nvSpPr>
          <p:cNvPr id="12" name="Abrir llave 11">
            <a:extLst>
              <a:ext uri="{FF2B5EF4-FFF2-40B4-BE49-F238E27FC236}">
                <a16:creationId xmlns:a16="http://schemas.microsoft.com/office/drawing/2014/main" id="{8EFF0029-C6A5-B7A2-3D91-F7EF13778113}"/>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CCD941EC-57E8-E9F1-782F-A0C029F32D6C}"/>
              </a:ext>
            </a:extLst>
          </p:cNvPr>
          <p:cNvSpPr txBox="1"/>
          <p:nvPr/>
        </p:nvSpPr>
        <p:spPr>
          <a:xfrm>
            <a:off x="1973999" y="1044369"/>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convencional </a:t>
            </a:r>
          </a:p>
        </p:txBody>
      </p:sp>
      <p:sp>
        <p:nvSpPr>
          <p:cNvPr id="14" name="CuadroTexto 13">
            <a:extLst>
              <a:ext uri="{FF2B5EF4-FFF2-40B4-BE49-F238E27FC236}">
                <a16:creationId xmlns:a16="http://schemas.microsoft.com/office/drawing/2014/main" id="{2775DEB9-A5AC-B74E-992C-89272ED98EAA}"/>
              </a:ext>
            </a:extLst>
          </p:cNvPr>
          <p:cNvSpPr txBox="1"/>
          <p:nvPr/>
        </p:nvSpPr>
        <p:spPr>
          <a:xfrm>
            <a:off x="1973999" y="2369225"/>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por cuotas</a:t>
            </a:r>
          </a:p>
        </p:txBody>
      </p:sp>
      <p:sp>
        <p:nvSpPr>
          <p:cNvPr id="15" name="Abrir llave 14">
            <a:extLst>
              <a:ext uri="{FF2B5EF4-FFF2-40B4-BE49-F238E27FC236}">
                <a16:creationId xmlns:a16="http://schemas.microsoft.com/office/drawing/2014/main" id="{EEDAA32F-25CF-5AAC-11BC-B911E79274C7}"/>
              </a:ext>
            </a:extLst>
          </p:cNvPr>
          <p:cNvSpPr/>
          <p:nvPr/>
        </p:nvSpPr>
        <p:spPr>
          <a:xfrm>
            <a:off x="3149153" y="715074"/>
            <a:ext cx="522710" cy="11407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53319C1E-9E23-A8CC-61D6-3D854F92BE58}"/>
              </a:ext>
            </a:extLst>
          </p:cNvPr>
          <p:cNvSpPr/>
          <p:nvPr/>
        </p:nvSpPr>
        <p:spPr>
          <a:xfrm>
            <a:off x="3149153" y="3442932"/>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5DDA1B85-8332-1713-BB48-26858F1CA69B}"/>
              </a:ext>
            </a:extLst>
          </p:cNvPr>
          <p:cNvSpPr txBox="1"/>
          <p:nvPr/>
        </p:nvSpPr>
        <p:spPr>
          <a:xfrm>
            <a:off x="1963450" y="3544836"/>
            <a:ext cx="1180126" cy="715581"/>
          </a:xfrm>
          <a:prstGeom prst="rect">
            <a:avLst/>
          </a:prstGeom>
          <a:noFill/>
        </p:spPr>
        <p:txBody>
          <a:bodyPr wrap="square">
            <a:spAutoFit/>
          </a:bodyPr>
          <a:lstStyle/>
          <a:p>
            <a:pPr algn="just">
              <a:buClr>
                <a:srgbClr val="182B47"/>
              </a:buClr>
            </a:pPr>
            <a:r>
              <a:rPr lang="es-MX" sz="1350" b="1" dirty="0">
                <a:solidFill>
                  <a:srgbClr val="182B47"/>
                </a:solidFill>
              </a:rPr>
              <a:t>Muestreo en cadena o bola de nieve</a:t>
            </a:r>
          </a:p>
        </p:txBody>
      </p:sp>
      <p:sp>
        <p:nvSpPr>
          <p:cNvPr id="18" name="Abrir llave 17">
            <a:extLst>
              <a:ext uri="{FF2B5EF4-FFF2-40B4-BE49-F238E27FC236}">
                <a16:creationId xmlns:a16="http://schemas.microsoft.com/office/drawing/2014/main" id="{20837855-5EC9-6C23-FEE4-029CFFD358B0}"/>
              </a:ext>
            </a:extLst>
          </p:cNvPr>
          <p:cNvSpPr/>
          <p:nvPr/>
        </p:nvSpPr>
        <p:spPr>
          <a:xfrm>
            <a:off x="3149153" y="2071780"/>
            <a:ext cx="522710" cy="121777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 name="Título 1">
            <a:extLst>
              <a:ext uri="{FF2B5EF4-FFF2-40B4-BE49-F238E27FC236}">
                <a16:creationId xmlns:a16="http://schemas.microsoft.com/office/drawing/2014/main" id="{1D9260DB-CBC3-FBBA-0635-ADB23E9B54F3}"/>
              </a:ext>
            </a:extLst>
          </p:cNvPr>
          <p:cNvSpPr txBox="1">
            <a:spLocks/>
          </p:cNvSpPr>
          <p:nvPr/>
        </p:nvSpPr>
        <p:spPr>
          <a:xfrm>
            <a:off x="2596649" y="-102100"/>
            <a:ext cx="7840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Diseños muestrales Determinísticos.</a:t>
            </a:r>
            <a:endParaRPr lang="es-MX" dirty="0"/>
          </a:p>
        </p:txBody>
      </p:sp>
      <p:sp>
        <p:nvSpPr>
          <p:cNvPr id="3" name="Marcador de contenido 2">
            <a:extLst>
              <a:ext uri="{FF2B5EF4-FFF2-40B4-BE49-F238E27FC236}">
                <a16:creationId xmlns:a16="http://schemas.microsoft.com/office/drawing/2014/main" id="{BDD2CE7C-118B-9815-A904-92C317AF996C}"/>
              </a:ext>
            </a:extLst>
          </p:cNvPr>
          <p:cNvSpPr txBox="1">
            <a:spLocks/>
          </p:cNvSpPr>
          <p:nvPr/>
        </p:nvSpPr>
        <p:spPr>
          <a:xfrm>
            <a:off x="3575720" y="3587827"/>
            <a:ext cx="6100435" cy="921293"/>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basa en un supuesto donde lso miembros de una población rara se conocen, se identifican unas personas con una característica rara y se pide que ellas identifiquen a otras con características similar, donde se realiza así sucesivamente hasta completar la muestra.</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4" name="CuadroTexto 3">
            <a:extLst>
              <a:ext uri="{FF2B5EF4-FFF2-40B4-BE49-F238E27FC236}">
                <a16:creationId xmlns:a16="http://schemas.microsoft.com/office/drawing/2014/main" id="{196B4D1F-A8F2-7C79-EE37-20964DF5ABDC}"/>
              </a:ext>
            </a:extLst>
          </p:cNvPr>
          <p:cNvSpPr txBox="1"/>
          <p:nvPr/>
        </p:nvSpPr>
        <p:spPr>
          <a:xfrm>
            <a:off x="1963450" y="4978528"/>
            <a:ext cx="1180126" cy="715581"/>
          </a:xfrm>
          <a:prstGeom prst="rect">
            <a:avLst/>
          </a:prstGeom>
          <a:noFill/>
        </p:spPr>
        <p:txBody>
          <a:bodyPr wrap="square">
            <a:spAutoFit/>
          </a:bodyPr>
          <a:lstStyle/>
          <a:p>
            <a:pPr algn="just">
              <a:buClr>
                <a:srgbClr val="182B47"/>
              </a:buClr>
            </a:pPr>
            <a:r>
              <a:rPr lang="es-ES" sz="1350" b="1" dirty="0">
                <a:solidFill>
                  <a:srgbClr val="182B47"/>
                </a:solidFill>
              </a:rPr>
              <a:t>Muestreo intencional o de juicio</a:t>
            </a:r>
            <a:endParaRPr lang="es-MX" sz="1350" b="1" dirty="0">
              <a:solidFill>
                <a:srgbClr val="182B47"/>
              </a:solidFill>
            </a:endParaRPr>
          </a:p>
        </p:txBody>
      </p:sp>
      <p:sp>
        <p:nvSpPr>
          <p:cNvPr id="10" name="Abrir llave 9">
            <a:extLst>
              <a:ext uri="{FF2B5EF4-FFF2-40B4-BE49-F238E27FC236}">
                <a16:creationId xmlns:a16="http://schemas.microsoft.com/office/drawing/2014/main" id="{322DE04D-556B-9E1E-5A61-DEFC7CCFF1FE}"/>
              </a:ext>
            </a:extLst>
          </p:cNvPr>
          <p:cNvSpPr/>
          <p:nvPr/>
        </p:nvSpPr>
        <p:spPr>
          <a:xfrm>
            <a:off x="3149153" y="4756920"/>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Marcador de contenido 2">
            <a:extLst>
              <a:ext uri="{FF2B5EF4-FFF2-40B4-BE49-F238E27FC236}">
                <a16:creationId xmlns:a16="http://schemas.microsoft.com/office/drawing/2014/main" id="{F48C51DD-4832-162C-0B12-E6FC42E2A56A}"/>
              </a:ext>
            </a:extLst>
          </p:cNvPr>
          <p:cNvSpPr txBox="1">
            <a:spLocks/>
          </p:cNvSpPr>
          <p:nvPr/>
        </p:nvSpPr>
        <p:spPr>
          <a:xfrm>
            <a:off x="3575719" y="4771536"/>
            <a:ext cx="7344817"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rPr>
              <a:t>En este caso la selección de elementos de la muestra son sujetos a juicio del investigador, donde este requiere muchos conocimientos en el campo de estudio y experiencia para determinar el criterio de selección ademas de la cantidad optima de elementos de muestra, tambien debe haber evidencias estadísticas que demuestren su utilidad para poder conocer su comportamiento, es de los mas útiles para el INEGI y oficinas nacionales de estadistica, se relaciona con tendencias o comportamientos para generar estadísticas económicas.</a:t>
            </a:r>
            <a:endParaRPr lang="es-MX" sz="1900" dirty="0">
              <a:solidFill>
                <a:srgbClr val="182B47"/>
              </a:solidFill>
            </a:endParaRPr>
          </a:p>
        </p:txBody>
      </p:sp>
    </p:spTree>
    <p:extLst>
      <p:ext uri="{BB962C8B-B14F-4D97-AF65-F5344CB8AC3E}">
        <p14:creationId xmlns:p14="http://schemas.microsoft.com/office/powerpoint/2010/main" val="298070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545704" y="-122445"/>
            <a:ext cx="9073008"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Técnicas de muestreo Mixtas (Método cutoff).</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800" dirty="0">
              <a:solidFill>
                <a:srgbClr val="182B47"/>
              </a:solidFill>
            </a:endParaRPr>
          </a:p>
        </p:txBody>
      </p:sp>
      <p:sp>
        <p:nvSpPr>
          <p:cNvPr id="4" name="CuadroTexto 3">
            <a:extLst>
              <a:ext uri="{FF2B5EF4-FFF2-40B4-BE49-F238E27FC236}">
                <a16:creationId xmlns:a16="http://schemas.microsoft.com/office/drawing/2014/main" id="{04BE2738-0F4E-E752-0987-0186EECA4982}"/>
              </a:ext>
            </a:extLst>
          </p:cNvPr>
          <p:cNvSpPr txBox="1"/>
          <p:nvPr/>
        </p:nvSpPr>
        <p:spPr>
          <a:xfrm>
            <a:off x="356359" y="833703"/>
            <a:ext cx="4824536" cy="1384995"/>
          </a:xfrm>
          <a:prstGeom prst="rect">
            <a:avLst/>
          </a:prstGeom>
          <a:noFill/>
        </p:spPr>
        <p:txBody>
          <a:bodyPr wrap="square">
            <a:spAutoFit/>
          </a:bodyPr>
          <a:lstStyle/>
          <a:p>
            <a:pPr algn="just">
              <a:buClr>
                <a:srgbClr val="182B47"/>
              </a:buClr>
              <a:buSzPct val="100000"/>
            </a:pPr>
            <a:endParaRPr lang="es-MX" sz="1200" dirty="0">
              <a:solidFill>
                <a:srgbClr val="182B47"/>
              </a:solidFill>
            </a:endParaRPr>
          </a:p>
          <a:p>
            <a:pPr algn="just">
              <a:buClr>
                <a:srgbClr val="182B47"/>
              </a:buClr>
              <a:buSzPct val="100000"/>
            </a:pPr>
            <a:r>
              <a:rPr lang="es-MX" sz="1200" b="1" dirty="0">
                <a:solidFill>
                  <a:srgbClr val="182B47"/>
                </a:solidFill>
              </a:rPr>
              <a:t>Muestreo </a:t>
            </a:r>
            <a:r>
              <a:rPr lang="es-MX" sz="1200" b="1" dirty="0" err="1">
                <a:solidFill>
                  <a:srgbClr val="182B47"/>
                </a:solidFill>
              </a:rPr>
              <a:t>Cutoff</a:t>
            </a:r>
            <a:r>
              <a:rPr lang="es-MX" sz="1200" dirty="0">
                <a:solidFill>
                  <a:srgbClr val="182B47"/>
                </a:solidFill>
              </a:rPr>
              <a:t>: Combina la selección probabilística y determinística de los elementos de la muestra, produce estimadores sesgados (se usa el error cuadrático medio, suma de la varianza con el sesgo al cuadrado del estimador o de las predicciones ):</a:t>
            </a:r>
          </a:p>
          <a:p>
            <a:pPr algn="just">
              <a:buClr>
                <a:srgbClr val="182B47"/>
              </a:buClr>
              <a:buSzPct val="100000"/>
            </a:pPr>
            <a:endParaRPr lang="es-MX" sz="1200" dirty="0">
              <a:solidFill>
                <a:srgbClr val="182B47"/>
              </a:solidFill>
            </a:endParaRPr>
          </a:p>
          <a:p>
            <a:pPr algn="just">
              <a:buClr>
                <a:srgbClr val="182B47"/>
              </a:buClr>
              <a:buSzPct val="100000"/>
            </a:pPr>
            <a:endParaRPr lang="es-MX" sz="1200" dirty="0">
              <a:solidFill>
                <a:srgbClr val="182B47"/>
              </a:solidFill>
            </a:endParaRPr>
          </a:p>
        </p:txBody>
      </p:sp>
      <p:sp>
        <p:nvSpPr>
          <p:cNvPr id="7" name="Flecha: a la derecha 6">
            <a:extLst>
              <a:ext uri="{FF2B5EF4-FFF2-40B4-BE49-F238E27FC236}">
                <a16:creationId xmlns:a16="http://schemas.microsoft.com/office/drawing/2014/main" id="{5F0CB2F2-42F7-8BF5-5AA9-9EE2A53B9629}"/>
              </a:ext>
            </a:extLst>
          </p:cNvPr>
          <p:cNvSpPr/>
          <p:nvPr/>
        </p:nvSpPr>
        <p:spPr>
          <a:xfrm>
            <a:off x="5597739" y="1772816"/>
            <a:ext cx="702801" cy="1765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FF095A8A-20C5-98A3-77B5-1A893ED79E2D}"/>
              </a:ext>
            </a:extLst>
          </p:cNvPr>
          <p:cNvPicPr>
            <a:picLocks noChangeAspect="1"/>
          </p:cNvPicPr>
          <p:nvPr/>
        </p:nvPicPr>
        <p:blipFill>
          <a:blip r:embed="rId2"/>
          <a:stretch>
            <a:fillRect/>
          </a:stretch>
        </p:blipFill>
        <p:spPr>
          <a:xfrm>
            <a:off x="423296" y="1772595"/>
            <a:ext cx="1872208" cy="589546"/>
          </a:xfrm>
          <a:prstGeom prst="rect">
            <a:avLst/>
          </a:prstGeom>
        </p:spPr>
      </p:pic>
      <p:pic>
        <p:nvPicPr>
          <p:cNvPr id="17" name="Imagen 16">
            <a:extLst>
              <a:ext uri="{FF2B5EF4-FFF2-40B4-BE49-F238E27FC236}">
                <a16:creationId xmlns:a16="http://schemas.microsoft.com/office/drawing/2014/main" id="{0600F29D-59E6-FC1A-5792-E55754AD2DFA}"/>
              </a:ext>
            </a:extLst>
          </p:cNvPr>
          <p:cNvPicPr>
            <a:picLocks noChangeAspect="1"/>
          </p:cNvPicPr>
          <p:nvPr/>
        </p:nvPicPr>
        <p:blipFill>
          <a:blip r:embed="rId3"/>
          <a:stretch>
            <a:fillRect/>
          </a:stretch>
        </p:blipFill>
        <p:spPr>
          <a:xfrm>
            <a:off x="2295504" y="1792346"/>
            <a:ext cx="2957904" cy="523648"/>
          </a:xfrm>
          <a:prstGeom prst="rect">
            <a:avLst/>
          </a:prstGeom>
        </p:spPr>
      </p:pic>
      <p:sp>
        <p:nvSpPr>
          <p:cNvPr id="19" name="CuadroTexto 18">
            <a:extLst>
              <a:ext uri="{FF2B5EF4-FFF2-40B4-BE49-F238E27FC236}">
                <a16:creationId xmlns:a16="http://schemas.microsoft.com/office/drawing/2014/main" id="{89122722-956D-234C-AA1F-0F0888738348}"/>
              </a:ext>
            </a:extLst>
          </p:cNvPr>
          <p:cNvSpPr txBox="1"/>
          <p:nvPr/>
        </p:nvSpPr>
        <p:spPr>
          <a:xfrm>
            <a:off x="6570849" y="863138"/>
            <a:ext cx="4710907" cy="1754326"/>
          </a:xfrm>
          <a:prstGeom prst="rect">
            <a:avLst/>
          </a:prstGeom>
          <a:noFill/>
        </p:spPr>
        <p:txBody>
          <a:bodyPr wrap="square">
            <a:spAutoFit/>
          </a:bodyPr>
          <a:lstStyle/>
          <a:p>
            <a:pPr algn="just">
              <a:buClr>
                <a:srgbClr val="182B47"/>
              </a:buClr>
              <a:buSzPct val="100000"/>
            </a:pPr>
            <a:r>
              <a:rPr lang="es-MX" sz="1200" dirty="0">
                <a:solidFill>
                  <a:srgbClr val="182B47"/>
                </a:solidFill>
              </a:rPr>
              <a:t>Se puede justificar su uso si:</a:t>
            </a:r>
          </a:p>
          <a:p>
            <a:pPr algn="just">
              <a:buClr>
                <a:srgbClr val="182B47"/>
              </a:buClr>
              <a:buSzPct val="100000"/>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Los valores tienen una distribución muy asimétrica , si al excluir algunos valores de la población no se consideran una perdida tan grande de representatividad.</a:t>
            </a:r>
          </a:p>
          <a:p>
            <a:pPr marL="171450" indent="-171450" algn="just">
              <a:buClr>
                <a:srgbClr val="182B47"/>
              </a:buClr>
              <a:buSzPct val="100000"/>
              <a:buFont typeface="Arial" panose="020B0604020202020204" pitchFamily="34" charset="0"/>
              <a:buChar char="•"/>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No hay marco de muestreo para las unidades pequeñas o también cuando no hay mantenimiento del marco de muestreo para las unidades.</a:t>
            </a:r>
          </a:p>
        </p:txBody>
      </p:sp>
      <p:sp>
        <p:nvSpPr>
          <p:cNvPr id="21" name="CuadroTexto 20">
            <a:extLst>
              <a:ext uri="{FF2B5EF4-FFF2-40B4-BE49-F238E27FC236}">
                <a16:creationId xmlns:a16="http://schemas.microsoft.com/office/drawing/2014/main" id="{0AA51291-020B-21B0-B2CE-54830CFAD5A0}"/>
              </a:ext>
            </a:extLst>
          </p:cNvPr>
          <p:cNvSpPr txBox="1"/>
          <p:nvPr/>
        </p:nvSpPr>
        <p:spPr>
          <a:xfrm>
            <a:off x="4079776" y="2908283"/>
            <a:ext cx="2622675" cy="369332"/>
          </a:xfrm>
          <a:prstGeom prst="rect">
            <a:avLst/>
          </a:prstGeom>
          <a:noFill/>
        </p:spPr>
        <p:txBody>
          <a:bodyPr wrap="square">
            <a:spAutoFit/>
          </a:bodyPr>
          <a:lstStyle/>
          <a:p>
            <a:pPr marL="342900" indent="-342900" algn="just">
              <a:buClr>
                <a:srgbClr val="182B47"/>
              </a:buClr>
              <a:buFont typeface="Wingdings" panose="05000000000000000000" pitchFamily="2" charset="2"/>
              <a:buChar char="§"/>
            </a:pPr>
            <a:r>
              <a:rPr lang="es-MX" sz="1800" b="1" dirty="0">
                <a:solidFill>
                  <a:srgbClr val="182B47"/>
                </a:solidFill>
              </a:rPr>
              <a:t>Versiones de </a:t>
            </a:r>
            <a:r>
              <a:rPr lang="es-MX" sz="1800" b="1" dirty="0" err="1">
                <a:solidFill>
                  <a:srgbClr val="182B47"/>
                </a:solidFill>
              </a:rPr>
              <a:t>Cutoff</a:t>
            </a:r>
            <a:r>
              <a:rPr lang="es-MX" b="1" dirty="0">
                <a:solidFill>
                  <a:srgbClr val="182B47"/>
                </a:solidFill>
              </a:rPr>
              <a:t>.</a:t>
            </a:r>
            <a:r>
              <a:rPr lang="es-MX" sz="1800" b="1" dirty="0">
                <a:solidFill>
                  <a:srgbClr val="182B47"/>
                </a:solidFill>
              </a:rPr>
              <a:t> </a:t>
            </a:r>
          </a:p>
        </p:txBody>
      </p:sp>
      <p:sp>
        <p:nvSpPr>
          <p:cNvPr id="23" name="CuadroTexto 22">
            <a:extLst>
              <a:ext uri="{FF2B5EF4-FFF2-40B4-BE49-F238E27FC236}">
                <a16:creationId xmlns:a16="http://schemas.microsoft.com/office/drawing/2014/main" id="{20F55598-3504-6FE6-1534-6BE78CA863A8}"/>
              </a:ext>
            </a:extLst>
          </p:cNvPr>
          <p:cNvSpPr txBox="1"/>
          <p:nvPr/>
        </p:nvSpPr>
        <p:spPr>
          <a:xfrm>
            <a:off x="237096" y="2335745"/>
            <a:ext cx="2251695"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Y es un vector de n predicciones , y </a:t>
            </a:r>
            <a:r>
              <a:rPr lang="es-MX" sz="950" dirty="0" err="1">
                <a:solidFill>
                  <a:srgbClr val="182B47"/>
                </a:solidFill>
              </a:rPr>
              <a:t>Y</a:t>
            </a:r>
            <a:r>
              <a:rPr lang="es-MX" sz="950" dirty="0">
                <a:solidFill>
                  <a:srgbClr val="182B47"/>
                </a:solidFill>
              </a:rPr>
              <a:t> es el predictor de los verdaderos valores.</a:t>
            </a:r>
            <a:endParaRPr lang="es-MX" sz="950" dirty="0"/>
          </a:p>
        </p:txBody>
      </p:sp>
      <p:sp>
        <p:nvSpPr>
          <p:cNvPr id="25" name="CuadroTexto 24">
            <a:extLst>
              <a:ext uri="{FF2B5EF4-FFF2-40B4-BE49-F238E27FC236}">
                <a16:creationId xmlns:a16="http://schemas.microsoft.com/office/drawing/2014/main" id="{13FB7134-6993-1BB2-F929-63400C598390}"/>
              </a:ext>
            </a:extLst>
          </p:cNvPr>
          <p:cNvSpPr txBox="1"/>
          <p:nvPr/>
        </p:nvSpPr>
        <p:spPr>
          <a:xfrm>
            <a:off x="2483136" y="2321474"/>
            <a:ext cx="2910707"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el error cuadrático medio de un estimador, del estimador teta estimado con respecto del parámetro teta  </a:t>
            </a:r>
            <a:endParaRPr lang="es-MX" sz="950" dirty="0"/>
          </a:p>
        </p:txBody>
      </p:sp>
      <p:sp>
        <p:nvSpPr>
          <p:cNvPr id="26" name="Rectángulo 25">
            <a:extLst>
              <a:ext uri="{FF2B5EF4-FFF2-40B4-BE49-F238E27FC236}">
                <a16:creationId xmlns:a16="http://schemas.microsoft.com/office/drawing/2014/main" id="{FCA3F206-46A5-4FF8-8F6B-181836AC34B7}"/>
              </a:ext>
            </a:extLst>
          </p:cNvPr>
          <p:cNvSpPr/>
          <p:nvPr/>
        </p:nvSpPr>
        <p:spPr>
          <a:xfrm>
            <a:off x="2413593" y="3768208"/>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2 </a:t>
            </a:r>
          </a:p>
          <a:p>
            <a:pPr algn="ctr"/>
            <a:endParaRPr lang="es-ES" sz="1100" b="1" dirty="0"/>
          </a:p>
          <a:p>
            <a:pPr algn="ctr"/>
            <a:r>
              <a:rPr lang="es-ES" sz="1100" dirty="0"/>
              <a:t>Se realiza el mismo procedimiento al </a:t>
            </a:r>
            <a:r>
              <a:rPr lang="es-ES" sz="1100" dirty="0" err="1"/>
              <a:t>cutoff</a:t>
            </a:r>
            <a:r>
              <a:rPr lang="es-ES" sz="1100" dirty="0"/>
              <a:t> 1 pero la estimación se hace para las unidades no incluidas en la muestra , en esta se requiere información auxiliar para todas las unidades económicas.</a:t>
            </a:r>
            <a:endParaRPr lang="es-MX" sz="1100" dirty="0"/>
          </a:p>
        </p:txBody>
      </p:sp>
      <p:sp>
        <p:nvSpPr>
          <p:cNvPr id="27" name="Rectángulo 26">
            <a:extLst>
              <a:ext uri="{FF2B5EF4-FFF2-40B4-BE49-F238E27FC236}">
                <a16:creationId xmlns:a16="http://schemas.microsoft.com/office/drawing/2014/main" id="{B84058AC-0CA5-7232-AA02-7F615C9A6669}"/>
              </a:ext>
            </a:extLst>
          </p:cNvPr>
          <p:cNvSpPr/>
          <p:nvPr/>
        </p:nvSpPr>
        <p:spPr>
          <a:xfrm>
            <a:off x="290479"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b="1" dirty="0" err="1"/>
              <a:t>Cutoff</a:t>
            </a:r>
            <a:r>
              <a:rPr lang="es-ES" sz="1000" b="1" dirty="0"/>
              <a:t> 1 : </a:t>
            </a:r>
          </a:p>
          <a:p>
            <a:pPr algn="ctr"/>
            <a:endParaRPr lang="es-ES" sz="1000" b="1" dirty="0"/>
          </a:p>
          <a:p>
            <a:pPr algn="ctr"/>
            <a:r>
              <a:rPr lang="es-ES" sz="1000" dirty="0"/>
              <a:t>Se asigna una probabilidad de inclusión igual a 1 para cualquier unidad economica con una medida de tamaño, superior a el limite definido, y probabilidad de inclusión en la muestra, los que estan por debajo tienen probabilidad 0, no se hace estimación para las unidades no incluidas en la muestra.</a:t>
            </a:r>
            <a:endParaRPr lang="es-MX" sz="1000" dirty="0"/>
          </a:p>
        </p:txBody>
      </p:sp>
      <p:sp>
        <p:nvSpPr>
          <p:cNvPr id="28" name="Rectángulo 27">
            <a:extLst>
              <a:ext uri="{FF2B5EF4-FFF2-40B4-BE49-F238E27FC236}">
                <a16:creationId xmlns:a16="http://schemas.microsoft.com/office/drawing/2014/main" id="{54733E15-8CAF-E52E-89EF-5E6AEC218AA6}"/>
              </a:ext>
            </a:extLst>
          </p:cNvPr>
          <p:cNvSpPr/>
          <p:nvPr/>
        </p:nvSpPr>
        <p:spPr>
          <a:xfrm>
            <a:off x="4655840"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3 </a:t>
            </a:r>
          </a:p>
          <a:p>
            <a:pPr algn="ctr"/>
            <a:endParaRPr lang="es-ES" sz="1100" b="1" dirty="0"/>
          </a:p>
          <a:p>
            <a:pPr algn="ctr"/>
            <a:r>
              <a:rPr lang="es-ES" sz="1100" dirty="0"/>
              <a:t>Se restablece un limite de inclusión a las unidades económicas de la muestra, pero también se incluyen unidades que estan debajo del limite, es una estratificación donde se toman todos los valores, por ejemplo se puede comparar a una muestra aleatoria simple estratificada.</a:t>
            </a:r>
            <a:endParaRPr lang="es-MX" sz="1100" dirty="0"/>
          </a:p>
        </p:txBody>
      </p:sp>
      <p:sp>
        <p:nvSpPr>
          <p:cNvPr id="29" name="Rectángulo 28">
            <a:extLst>
              <a:ext uri="{FF2B5EF4-FFF2-40B4-BE49-F238E27FC236}">
                <a16:creationId xmlns:a16="http://schemas.microsoft.com/office/drawing/2014/main" id="{DFC91D81-AE10-38D6-146B-B81B86A3D09D}"/>
              </a:ext>
            </a:extLst>
          </p:cNvPr>
          <p:cNvSpPr/>
          <p:nvPr/>
        </p:nvSpPr>
        <p:spPr>
          <a:xfrm>
            <a:off x="6866384"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4</a:t>
            </a:r>
          </a:p>
          <a:p>
            <a:pPr algn="ctr"/>
            <a:endParaRPr lang="es-ES" sz="1100" b="1" dirty="0"/>
          </a:p>
          <a:p>
            <a:pPr algn="ctr"/>
            <a:r>
              <a:rPr lang="es-ES" sz="1100" dirty="0"/>
              <a:t>Se tienen dos limites que definen 3 estratos , se toman todos los valores, se toman algunos valores y se toman ninguno</a:t>
            </a:r>
            <a:endParaRPr lang="es-MX" sz="1100" dirty="0"/>
          </a:p>
        </p:txBody>
      </p:sp>
      <p:sp>
        <p:nvSpPr>
          <p:cNvPr id="30" name="Rectángulo 29">
            <a:extLst>
              <a:ext uri="{FF2B5EF4-FFF2-40B4-BE49-F238E27FC236}">
                <a16:creationId xmlns:a16="http://schemas.microsoft.com/office/drawing/2014/main" id="{28FB8DC2-DFBE-9522-6F3C-AC9539DEBCFA}"/>
              </a:ext>
            </a:extLst>
          </p:cNvPr>
          <p:cNvSpPr/>
          <p:nvPr/>
        </p:nvSpPr>
        <p:spPr>
          <a:xfrm>
            <a:off x="9224392" y="3766896"/>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5 </a:t>
            </a:r>
          </a:p>
          <a:p>
            <a:pPr algn="ctr"/>
            <a:endParaRPr lang="es-ES" sz="1100" b="1" dirty="0"/>
          </a:p>
          <a:p>
            <a:pPr algn="ctr"/>
            <a:r>
              <a:rPr lang="es-ES" sz="1100" dirty="0"/>
              <a:t>Las unidades económicas se ordenan de forma descendente según la medida de tamaño de la unidad economica, se captan desde de la unidad economica mayor hasta completar el limite de la muestra</a:t>
            </a:r>
            <a:endParaRPr lang="es-MX" sz="1100" dirty="0"/>
          </a:p>
        </p:txBody>
      </p:sp>
      <p:sp>
        <p:nvSpPr>
          <p:cNvPr id="31" name="Rectángulo: esquinas redondeadas 30">
            <a:extLst>
              <a:ext uri="{FF2B5EF4-FFF2-40B4-BE49-F238E27FC236}">
                <a16:creationId xmlns:a16="http://schemas.microsoft.com/office/drawing/2014/main" id="{15B5D7C1-8FD4-0B46-5D72-14EE889B7856}"/>
              </a:ext>
            </a:extLst>
          </p:cNvPr>
          <p:cNvSpPr/>
          <p:nvPr/>
        </p:nvSpPr>
        <p:spPr>
          <a:xfrm>
            <a:off x="7320136" y="2786720"/>
            <a:ext cx="2016224" cy="530915"/>
          </a:xfrm>
          <a:prstGeom prst="roundRect">
            <a:avLst/>
          </a:prstGeom>
          <a:solidFill>
            <a:schemeClr val="accent5">
              <a:lumMod val="5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850" dirty="0"/>
              <a:t>Unidad  economica con medida se refiere a  variables como ingresos, numero de empelados, etc.</a:t>
            </a:r>
            <a:endParaRPr lang="es-MX" sz="850" dirty="0"/>
          </a:p>
        </p:txBody>
      </p:sp>
    </p:spTree>
    <p:extLst>
      <p:ext uri="{BB962C8B-B14F-4D97-AF65-F5344CB8AC3E}">
        <p14:creationId xmlns:p14="http://schemas.microsoft.com/office/powerpoint/2010/main" val="292714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A32113A-A470-4764-806D-535A80A37271}"/>
              </a:ext>
            </a:extLst>
          </p:cNvPr>
          <p:cNvSpPr txBox="1">
            <a:spLocks/>
          </p:cNvSpPr>
          <p:nvPr/>
        </p:nvSpPr>
        <p:spPr>
          <a:xfrm>
            <a:off x="335360" y="-52799"/>
            <a:ext cx="5688631" cy="116205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spcAft>
                <a:spcPts val="600"/>
              </a:spcAft>
            </a:pPr>
            <a:r>
              <a:rPr lang="en-US" sz="2800" dirty="0">
                <a:solidFill>
                  <a:srgbClr val="254061"/>
                </a:solidFill>
              </a:rPr>
              <a:t>Criterios para elegir modalidad de muestreo.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01113" y="1357704"/>
            <a:ext cx="4011084" cy="469106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pPr>
            <a:r>
              <a:rPr lang="es-ES" sz="1400" b="1" kern="1200" dirty="0">
                <a:solidFill>
                  <a:schemeClr val="tx1"/>
                </a:solidFill>
                <a:latin typeface="+mn-lt"/>
                <a:ea typeface="+mn-ea"/>
                <a:cs typeface="+mn-cs"/>
              </a:rPr>
              <a:t>Muestreo probabilístico:</a:t>
            </a:r>
            <a:r>
              <a:rPr lang="es-ES" sz="1300" kern="1200" dirty="0">
                <a:solidFill>
                  <a:schemeClr val="tx1"/>
                </a:solidFill>
                <a:latin typeface="+mn-lt"/>
                <a:ea typeface="+mn-ea"/>
                <a:cs typeface="+mn-cs"/>
              </a:rPr>
              <a:t> </a:t>
            </a:r>
            <a:r>
              <a:rPr lang="es-ES" sz="1250" kern="1200" dirty="0">
                <a:solidFill>
                  <a:schemeClr val="tx1"/>
                </a:solidFill>
                <a:latin typeface="+mn-lt"/>
                <a:ea typeface="+mn-ea"/>
                <a:cs typeface="+mn-cs"/>
              </a:rPr>
              <a:t>Si hay existencia o la posibilidad de tener un marco de muestreo actualizado , donde se seleccione la muestra, las unidades tienen las mismas probabilidades de selección , no se usa en poblaciones grandes (se recomendaría el estratificado en ese caso), en caso de ser elegido se determinan aspectos de la muestra y el tamaño , ademas del proceso de selección.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Para este muestreo se requiere de ciertos criterios a tener en cuenta:</a:t>
            </a:r>
          </a:p>
          <a:p>
            <a:pPr algn="l">
              <a:lnSpc>
                <a:spcPct val="90000"/>
              </a:lnSpc>
            </a:pPr>
            <a:endParaRPr lang="es-ES" sz="1400" b="1" kern="1200" dirty="0">
              <a:solidFill>
                <a:schemeClr val="tx1"/>
              </a:solidFill>
              <a:latin typeface="+mn-lt"/>
              <a:ea typeface="+mn-ea"/>
              <a:cs typeface="+mn-cs"/>
            </a:endParaRP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aleatorización: </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sobrerrepresentación.</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restricción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Muestreo determinístico: </a:t>
            </a:r>
            <a:r>
              <a:rPr lang="es-ES" sz="1250" kern="1200" dirty="0">
                <a:solidFill>
                  <a:schemeClr val="tx1"/>
                </a:solidFill>
                <a:latin typeface="+mn-lt"/>
                <a:ea typeface="+mn-ea"/>
                <a:cs typeface="+mn-cs"/>
              </a:rPr>
              <a:t>Si no se dispone, actualiza un marco muestral, se puede usar este o el muestreo sistemático, si la investigación es a criterio del investigador, pero debe estar justificada en cuanto a su metodología.</a:t>
            </a:r>
          </a:p>
          <a:p>
            <a:pPr algn="l">
              <a:lnSpc>
                <a:spcPct val="90000"/>
              </a:lnSpc>
            </a:pPr>
            <a:endParaRPr lang="es-ES" sz="1400" kern="1200" dirty="0">
              <a:solidFill>
                <a:schemeClr val="tx1"/>
              </a:solidFill>
              <a:latin typeface="+mn-lt"/>
              <a:ea typeface="+mn-ea"/>
              <a:cs typeface="+mn-cs"/>
            </a:endParaRPr>
          </a:p>
        </p:txBody>
      </p:sp>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4302" y="6297221"/>
            <a:ext cx="12192000" cy="365125"/>
          </a:xfrm>
        </p:spPr>
        <p:txBody>
          <a:bodyPr vert="horz" lIns="91440" tIns="45720" rIns="91440" bIns="45720" rtlCol="0" anchor="ctr">
            <a:normAutofit lnSpcReduction="10000"/>
          </a:bodyPr>
          <a:lstStyle/>
          <a:p>
            <a:pPr>
              <a:lnSpc>
                <a:spcPct val="90000"/>
              </a:lnSpc>
              <a:spcAft>
                <a:spcPts val="600"/>
              </a:spcAft>
            </a:pPr>
            <a:r>
              <a:rPr lang="es-MX" sz="300">
                <a:solidFill>
                  <a:srgbClr val="FFFFFF">
                    <a:lumMod val="85000"/>
                  </a:srgbClr>
                </a:solidFill>
              </a:rPr>
              <a:t> Interna-Uso Limitado
Información de uso interno cuyo acceso está restringido a un grupo limitado de empleados del Banco de México</a:t>
            </a:r>
          </a:p>
        </p:txBody>
      </p:sp>
      <p:graphicFrame>
        <p:nvGraphicFramePr>
          <p:cNvPr id="2" name="Tabla 1">
            <a:extLst>
              <a:ext uri="{FF2B5EF4-FFF2-40B4-BE49-F238E27FC236}">
                <a16:creationId xmlns:a16="http://schemas.microsoft.com/office/drawing/2014/main" id="{9265BD6E-DB8C-BA3F-544E-3B88C9BBB316}"/>
              </a:ext>
            </a:extLst>
          </p:cNvPr>
          <p:cNvGraphicFramePr>
            <a:graphicFrameLocks noGrp="1"/>
          </p:cNvGraphicFramePr>
          <p:nvPr>
            <p:extLst>
              <p:ext uri="{D42A27DB-BD31-4B8C-83A1-F6EECF244321}">
                <p14:modId xmlns:p14="http://schemas.microsoft.com/office/powerpoint/2010/main" val="738218318"/>
              </p:ext>
            </p:extLst>
          </p:nvPr>
        </p:nvGraphicFramePr>
        <p:xfrm>
          <a:off x="6014681" y="260648"/>
          <a:ext cx="5866353" cy="5853114"/>
        </p:xfrm>
        <a:graphic>
          <a:graphicData uri="http://schemas.openxmlformats.org/drawingml/2006/table">
            <a:tbl>
              <a:tblPr firstRow="1" firstCol="1" bandRow="1">
                <a:tableStyleId>{5C22544A-7EE6-4342-B048-85BDC9FD1C3A}</a:tableStyleId>
              </a:tblPr>
              <a:tblGrid>
                <a:gridCol w="2163657">
                  <a:extLst>
                    <a:ext uri="{9D8B030D-6E8A-4147-A177-3AD203B41FA5}">
                      <a16:colId xmlns:a16="http://schemas.microsoft.com/office/drawing/2014/main" val="4293230454"/>
                    </a:ext>
                  </a:extLst>
                </a:gridCol>
                <a:gridCol w="1795250">
                  <a:extLst>
                    <a:ext uri="{9D8B030D-6E8A-4147-A177-3AD203B41FA5}">
                      <a16:colId xmlns:a16="http://schemas.microsoft.com/office/drawing/2014/main" val="2827762920"/>
                    </a:ext>
                  </a:extLst>
                </a:gridCol>
                <a:gridCol w="1907446">
                  <a:extLst>
                    <a:ext uri="{9D8B030D-6E8A-4147-A177-3AD203B41FA5}">
                      <a16:colId xmlns:a16="http://schemas.microsoft.com/office/drawing/2014/main" val="3403038936"/>
                    </a:ext>
                  </a:extLst>
                </a:gridCol>
              </a:tblGrid>
              <a:tr h="294389">
                <a:tc gridSpan="3">
                  <a:txBody>
                    <a:bodyPr/>
                    <a:lstStyle/>
                    <a:p>
                      <a:pPr algn="ctr">
                        <a:lnSpc>
                          <a:spcPct val="107000"/>
                        </a:lnSpc>
                        <a:spcAft>
                          <a:spcPts val="800"/>
                        </a:spcAft>
                        <a:buNone/>
                      </a:pPr>
                      <a:r>
                        <a:rPr lang="es-MX" sz="1700">
                          <a:effectLst/>
                        </a:rPr>
                        <a:t>Tipos de Muestreo.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515511805"/>
                  </a:ext>
                </a:extLst>
              </a:tr>
              <a:tr h="263909">
                <a:tc>
                  <a:txBody>
                    <a:bodyPr/>
                    <a:lstStyle/>
                    <a:p>
                      <a:pPr algn="ctr">
                        <a:lnSpc>
                          <a:spcPct val="107000"/>
                        </a:lnSpc>
                        <a:spcAft>
                          <a:spcPts val="800"/>
                        </a:spcAft>
                        <a:buNone/>
                        <a:tabLst>
                          <a:tab pos="1000125" algn="l"/>
                        </a:tabLst>
                      </a:pPr>
                      <a:r>
                        <a:rPr lang="es-MX" sz="1500">
                          <a:effectLst/>
                        </a:rPr>
                        <a:t>Probabilístico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Determinístico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Mixto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468988169"/>
                  </a:ext>
                </a:extLst>
              </a:tr>
              <a:tr h="5294816">
                <a:tc>
                  <a:txBody>
                    <a:bodyPr/>
                    <a:lstStyle/>
                    <a:p>
                      <a:pPr marL="342900" lvl="0" indent="-342900" algn="just">
                        <a:lnSpc>
                          <a:spcPct val="107000"/>
                        </a:lnSpc>
                        <a:spcAft>
                          <a:spcPts val="800"/>
                        </a:spcAft>
                        <a:buFont typeface="Symbol" panose="05050102010706020507" pitchFamily="18" charset="2"/>
                        <a:buChar char=""/>
                      </a:pPr>
                      <a:r>
                        <a:rPr lang="es-MX" sz="800">
                          <a:effectLst/>
                        </a:rPr>
                        <a:t>Misma posibilidad por parte de todos los individuos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Cada unidad es seleccionada Aleatoriamente. </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hay sesgo de selección.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Probabilidades de inclusión, se pueden calcular los estimadores confiables y estimar el error estándar.</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objetivo, los resultados pueden generalizarse a la población total, puede ser representativa de la población.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Si se dispone de un marco muestral y su estructura se usa este método.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Puede que se requiera mayor presupuesto, pero es posible conocer el grado de precisión de las estimaciones y de obtener conclusiones que se generalicen hacia toda la población objeto de estudio.</a:t>
                      </a:r>
                    </a:p>
                    <a:p>
                      <a:pPr algn="just">
                        <a:lnSpc>
                          <a:spcPct val="107000"/>
                        </a:lnSpc>
                        <a:spcAft>
                          <a:spcPts val="800"/>
                        </a:spcAft>
                        <a:buNone/>
                      </a:pPr>
                      <a:r>
                        <a:rPr lang="es-MX" sz="800">
                          <a:effectLst/>
                        </a:rPr>
                        <a:t> </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spcAft>
                          <a:spcPts val="800"/>
                        </a:spcAft>
                        <a:buFont typeface="Symbol" panose="05050102010706020507" pitchFamily="18" charset="2"/>
                        <a:buChar char=""/>
                      </a:pPr>
                      <a:r>
                        <a:rPr lang="es-MX" sz="800">
                          <a:effectLst/>
                        </a:rPr>
                        <a:t>No todos tienen la misma posibilidad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Tamaño y selección de muestra es a juicio, conforme a la experiencia, conocimiento y criterio del que desarrolla el estudio.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es posible tener la precisión con niveles de confianza definidos.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Se usa cuando no se dispone de un marco de muestreo.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más subjetivo y no es una muestra representativa de la población.</a:t>
                      </a:r>
                    </a:p>
                    <a:p>
                      <a:pPr algn="just">
                        <a:lnSpc>
                          <a:spcPct val="107000"/>
                        </a:lnSpc>
                        <a:spcAft>
                          <a:spcPts val="800"/>
                        </a:spcAft>
                        <a:buNone/>
                      </a:pPr>
                      <a:r>
                        <a:rPr lang="es-MX" sz="800">
                          <a:effectLst/>
                        </a:rPr>
                        <a:t> </a:t>
                      </a:r>
                    </a:p>
                    <a:p>
                      <a:pPr marL="342900" lvl="0" indent="-342900" algn="just">
                        <a:lnSpc>
                          <a:spcPct val="107000"/>
                        </a:lnSpc>
                        <a:buFont typeface="Symbol" panose="05050102010706020507" pitchFamily="18" charset="2"/>
                        <a:buChar char=""/>
                      </a:pPr>
                      <a:r>
                        <a:rPr lang="es-MX" sz="800">
                          <a:effectLst/>
                        </a:rPr>
                        <a:t>Puede ser menos costosa pero no se puede evaluar el error de muestreo ni se puede generalizar toda la población objeto de estudio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buFont typeface="Symbol" panose="05050102010706020507" pitchFamily="18" charset="2"/>
                        <a:buChar char=""/>
                      </a:pPr>
                      <a:r>
                        <a:rPr lang="es-MX" sz="800" dirty="0">
                          <a:effectLst/>
                        </a:rPr>
                        <a:t>Sus probabilidades de inclusión deben ser mayores a cero para todas las unidades de la población.</a:t>
                      </a:r>
                    </a:p>
                    <a:p>
                      <a:pPr marL="457200" algn="just">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Hay métodos donde una parte de la población sus probabilidades de selección son mayores a cero mientras que para la otra son iguales a cero.</a:t>
                      </a:r>
                    </a:p>
                    <a:p>
                      <a:pPr marL="457200" algn="l">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Son una versión intermedia del muestreo probabilístico y el determinístico, con probabilidades de inclusión desconocidas.</a:t>
                      </a:r>
                    </a:p>
                    <a:p>
                      <a:pPr marL="457200" algn="l">
                        <a:lnSpc>
                          <a:spcPct val="107000"/>
                        </a:lnSpc>
                        <a:buNone/>
                      </a:pPr>
                      <a:r>
                        <a:rPr lang="es-MX" sz="800" dirty="0">
                          <a:effectLst/>
                        </a:rPr>
                        <a:t> </a:t>
                      </a:r>
                    </a:p>
                    <a:p>
                      <a:pPr marL="457200" algn="just">
                        <a:lnSpc>
                          <a:spcPct val="107000"/>
                        </a:lnSpc>
                        <a:spcAft>
                          <a:spcPts val="800"/>
                        </a:spcAft>
                        <a:buNone/>
                      </a:pPr>
                      <a:r>
                        <a:rPr lang="es-MX" sz="800" dirty="0">
                          <a:effectLst/>
                        </a:rPr>
                        <a:t> </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597020388"/>
                  </a:ext>
                </a:extLst>
              </a:tr>
            </a:tbl>
          </a:graphicData>
        </a:graphic>
      </p:graphicFrame>
    </p:spTree>
    <p:extLst>
      <p:ext uri="{BB962C8B-B14F-4D97-AF65-F5344CB8AC3E}">
        <p14:creationId xmlns:p14="http://schemas.microsoft.com/office/powerpoint/2010/main" val="382893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23392" y="482176"/>
            <a:ext cx="10441160" cy="269623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400" dirty="0">
                <a:solidFill>
                  <a:srgbClr val="182B47"/>
                </a:solidFill>
              </a:rPr>
              <a:t>El tamaño de la muestra es el numero de unidades de observación que van a ser incluidas en la muestra para el caso probabilístico están relacionados al fenómeno de estudio , con relacion a el nivel de precisión y confianza que desea lograr, el esquema de muestreo que se sigue para obtener la información, así como el denomino de estudio o área que se busca brindar información.</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Si se tiene una característica que se presenta con frecuencia en la población objeto de estudio, el tamaño de muestra es menor, por lo que una muestra con valores que se repite menos es mayor, se requiere entrevistar gran parte de la población para tener rasgos de interés. </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La variabilidad de los datos de estudio, en este caso se requiere una muestra mayor para indicadores relacionados a un numero finito de valores, diferente a lo que se requiere para indicadores que toman valores mas acotados.</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El nivel de precisión esta relacionado con el error permitido, como el intervalo de confianza y error.</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En el caso de tener varias subdivisiones por separado ,se debe hacer el calculo por separado de cada una de ellas, el tamaño muestral final es la suma de los tamaños de muestra de cada subdivisión.</a:t>
            </a:r>
          </a:p>
        </p:txBody>
      </p:sp>
      <p:sp>
        <p:nvSpPr>
          <p:cNvPr id="7" name="CuadroTexto 6">
            <a:extLst>
              <a:ext uri="{FF2B5EF4-FFF2-40B4-BE49-F238E27FC236}">
                <a16:creationId xmlns:a16="http://schemas.microsoft.com/office/drawing/2014/main" id="{E974497B-1820-40FB-8288-D5E7ED582CC4}"/>
              </a:ext>
            </a:extLst>
          </p:cNvPr>
          <p:cNvSpPr txBox="1"/>
          <p:nvPr/>
        </p:nvSpPr>
        <p:spPr>
          <a:xfrm>
            <a:off x="105544" y="38131"/>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Calculo de la muestra:</a:t>
            </a:r>
            <a:endParaRPr lang="es-MX" sz="2000" dirty="0">
              <a:solidFill>
                <a:srgbClr val="182B47"/>
              </a:solidFill>
            </a:endParaRPr>
          </a:p>
        </p:txBody>
      </p:sp>
      <p:sp>
        <p:nvSpPr>
          <p:cNvPr id="4" name="Marcador de contenido 2">
            <a:extLst>
              <a:ext uri="{FF2B5EF4-FFF2-40B4-BE49-F238E27FC236}">
                <a16:creationId xmlns:a16="http://schemas.microsoft.com/office/drawing/2014/main" id="{24120706-9020-B70F-F541-81F507929173}"/>
              </a:ext>
            </a:extLst>
          </p:cNvPr>
          <p:cNvSpPr txBox="1">
            <a:spLocks/>
          </p:cNvSpPr>
          <p:nvPr/>
        </p:nvSpPr>
        <p:spPr>
          <a:xfrm>
            <a:off x="839416" y="3442872"/>
            <a:ext cx="9577064" cy="77555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Se debe elegir la expresión matemática que permita calcular el tamaño de la muestra, esta se ve afectada por el muestreo elegido, numero de etapas, tasa de no respuesta y el coeficiente de variación, por lo que debe incluir alguno de los términos.</a:t>
            </a:r>
            <a:endParaRPr lang="es-MX" sz="1400" dirty="0">
              <a:solidFill>
                <a:srgbClr val="182B47"/>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1B2A440-F9D1-A486-958E-6B71B6238E5E}"/>
              </a:ext>
            </a:extLst>
          </p:cNvPr>
          <p:cNvPicPr>
            <a:picLocks noChangeAspect="1"/>
          </p:cNvPicPr>
          <p:nvPr/>
        </p:nvPicPr>
        <p:blipFill>
          <a:blip r:embed="rId2"/>
          <a:stretch>
            <a:fillRect/>
          </a:stretch>
        </p:blipFill>
        <p:spPr>
          <a:xfrm>
            <a:off x="4865068" y="4107801"/>
            <a:ext cx="1781175" cy="571500"/>
          </a:xfrm>
          <a:prstGeom prst="rect">
            <a:avLst/>
          </a:prstGeom>
        </p:spPr>
      </p:pic>
      <p:sp>
        <p:nvSpPr>
          <p:cNvPr id="11" name="Marcador de contenido 2">
            <a:extLst>
              <a:ext uri="{FF2B5EF4-FFF2-40B4-BE49-F238E27FC236}">
                <a16:creationId xmlns:a16="http://schemas.microsoft.com/office/drawing/2014/main" id="{9CADD997-CBD2-D07E-5FD3-9B1D705BB91C}"/>
              </a:ext>
            </a:extLst>
          </p:cNvPr>
          <p:cNvSpPr txBox="1">
            <a:spLocks/>
          </p:cNvSpPr>
          <p:nvPr/>
        </p:nvSpPr>
        <p:spPr>
          <a:xfrm>
            <a:off x="105544" y="4687499"/>
            <a:ext cx="11953328" cy="1368152"/>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n = muestra </a:t>
            </a:r>
          </a:p>
          <a:p>
            <a:pPr algn="just">
              <a:buClr>
                <a:srgbClr val="182B47"/>
              </a:buClr>
            </a:pPr>
            <a:r>
              <a:rPr lang="es-ES" sz="1400" dirty="0">
                <a:solidFill>
                  <a:srgbClr val="182B47"/>
                </a:solidFill>
                <a:latin typeface="Calibri" panose="020F0502020204030204" pitchFamily="34" charset="0"/>
                <a:cs typeface="Calibri" panose="020F0502020204030204" pitchFamily="34" charset="0"/>
              </a:rPr>
              <a:t>z = valor del cuantil (distribución z, CI)</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p = estimación proporción de interés de la muestra piloto (valores varían de 0.01 a 1)</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r =error relativo</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q = 1- p </a:t>
            </a:r>
          </a:p>
          <a:p>
            <a:pPr algn="just">
              <a:buClr>
                <a:srgbClr val="182B47"/>
              </a:buClr>
            </a:pPr>
            <a:r>
              <a:rPr lang="es-MX" sz="1400" dirty="0" err="1">
                <a:solidFill>
                  <a:srgbClr val="182B47"/>
                </a:solidFill>
                <a:latin typeface="Calibri" panose="020F0502020204030204" pitchFamily="34" charset="0"/>
                <a:cs typeface="Calibri" panose="020F0502020204030204" pitchFamily="34" charset="0"/>
              </a:rPr>
              <a:t>tr</a:t>
            </a:r>
            <a:r>
              <a:rPr lang="es-MX" sz="1400" dirty="0">
                <a:solidFill>
                  <a:srgbClr val="182B47"/>
                </a:solidFill>
                <a:latin typeface="Calibri" panose="020F0502020204030204" pitchFamily="34" charset="0"/>
                <a:cs typeface="Calibri" panose="020F0502020204030204" pitchFamily="34" charset="0"/>
              </a:rPr>
              <a:t> = tasa de no respuesta </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DEFF = efecto de diseño                                     </a:t>
            </a:r>
          </a:p>
          <a:p>
            <a:pPr algn="just">
              <a:buClr>
                <a:srgbClr val="182B47"/>
              </a:buClr>
            </a:pPr>
            <a:endParaRPr lang="es-MX" sz="14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2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579040" y="14542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D</a:t>
            </a:r>
            <a:r>
              <a:rPr lang="es-MX" sz="2000" b="1" dirty="0">
                <a:solidFill>
                  <a:srgbClr val="182B47"/>
                </a:solidFill>
              </a:rPr>
              <a:t>istribuciones de la muestra.</a:t>
            </a:r>
            <a:endParaRPr lang="es-MX" sz="2000" dirty="0">
              <a:solidFill>
                <a:srgbClr val="182B47"/>
              </a:solidFill>
            </a:endParaRPr>
          </a:p>
        </p:txBody>
      </p:sp>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523164F7-C42D-4A93-92EB-555B4414A03F}"/>
              </a:ext>
            </a:extLst>
          </p:cNvPr>
          <p:cNvSpPr txBox="1"/>
          <p:nvPr/>
        </p:nvSpPr>
        <p:spPr>
          <a:xfrm>
            <a:off x="119336" y="68897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Distribuciones de la muestra en los estratos</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Esta opción es la mas sencilla de aplicar asume que los estratos presentan varianzas y costos de tamaños iguales (</a:t>
            </a:r>
            <a:r>
              <a:rPr lang="es-MX" sz="1200" dirty="0" err="1">
                <a:latin typeface="Calibri" panose="020F0502020204030204" pitchFamily="34" charset="0"/>
                <a:cs typeface="Calibri" panose="020F0502020204030204" pitchFamily="34" charset="0"/>
              </a:rPr>
              <a:t>Nh</a:t>
            </a:r>
            <a:r>
              <a:rPr lang="es-MX" sz="1200" dirty="0">
                <a:latin typeface="Calibri" panose="020F0502020204030204" pitchFamily="34" charset="0"/>
                <a:cs typeface="Calibri" panose="020F0502020204030204" pitchFamily="34" charset="0"/>
              </a:rPr>
              <a:t>), tiene estimaciones pobres en caso de no cumplir esa condición</a:t>
            </a:r>
            <a:r>
              <a:rPr lang="es-MX" sz="1700" dirty="0">
                <a:latin typeface="Calibri" panose="020F0502020204030204" pitchFamily="34" charset="0"/>
                <a:cs typeface="Calibri" panose="020F0502020204030204" pitchFamily="34" charset="0"/>
              </a:rPr>
              <a:t>.					</a:t>
            </a:r>
          </a:p>
        </p:txBody>
      </p:sp>
      <p:pic>
        <p:nvPicPr>
          <p:cNvPr id="2" name="Imagen 1">
            <a:extLst>
              <a:ext uri="{FF2B5EF4-FFF2-40B4-BE49-F238E27FC236}">
                <a16:creationId xmlns:a16="http://schemas.microsoft.com/office/drawing/2014/main" id="{D21711A3-A338-5716-B8A6-50BED717CAF4}"/>
              </a:ext>
            </a:extLst>
          </p:cNvPr>
          <p:cNvPicPr>
            <a:picLocks noChangeAspect="1"/>
          </p:cNvPicPr>
          <p:nvPr/>
        </p:nvPicPr>
        <p:blipFill>
          <a:blip r:embed="rId2"/>
          <a:stretch>
            <a:fillRect/>
          </a:stretch>
        </p:blipFill>
        <p:spPr>
          <a:xfrm>
            <a:off x="6644480" y="893302"/>
            <a:ext cx="596265" cy="445135"/>
          </a:xfrm>
          <a:prstGeom prst="rect">
            <a:avLst/>
          </a:prstGeom>
        </p:spPr>
      </p:pic>
      <p:sp>
        <p:nvSpPr>
          <p:cNvPr id="4" name="CuadroTexto 3">
            <a:extLst>
              <a:ext uri="{FF2B5EF4-FFF2-40B4-BE49-F238E27FC236}">
                <a16:creationId xmlns:a16="http://schemas.microsoft.com/office/drawing/2014/main" id="{511ABC61-B1FB-BE2C-F562-ACF78E0AD3C0}"/>
              </a:ext>
            </a:extLst>
          </p:cNvPr>
          <p:cNvSpPr txBox="1"/>
          <p:nvPr/>
        </p:nvSpPr>
        <p:spPr>
          <a:xfrm>
            <a:off x="5834241" y="1952436"/>
            <a:ext cx="6048672" cy="800219"/>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proporcional</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usa si los estratos presentan varianzas iguales, costos iguales y sus tamaños son distintos</a:t>
            </a:r>
            <a:r>
              <a:rPr lang="es-MX" sz="1700" dirty="0">
                <a:latin typeface="Calibri" panose="020F0502020204030204" pitchFamily="34" charset="0"/>
                <a:cs typeface="Calibri" panose="020F0502020204030204" pitchFamily="34" charset="0"/>
              </a:rPr>
              <a:t>.					</a:t>
            </a:r>
          </a:p>
        </p:txBody>
      </p:sp>
      <p:pic>
        <p:nvPicPr>
          <p:cNvPr id="11" name="Imagen 10">
            <a:extLst>
              <a:ext uri="{FF2B5EF4-FFF2-40B4-BE49-F238E27FC236}">
                <a16:creationId xmlns:a16="http://schemas.microsoft.com/office/drawing/2014/main" id="{C16C1BCD-3C3B-BE8F-9AD8-F7A22F1D45F1}"/>
              </a:ext>
            </a:extLst>
          </p:cNvPr>
          <p:cNvPicPr>
            <a:picLocks noChangeAspect="1"/>
          </p:cNvPicPr>
          <p:nvPr/>
        </p:nvPicPr>
        <p:blipFill>
          <a:blip r:embed="rId3"/>
          <a:stretch>
            <a:fillRect/>
          </a:stretch>
        </p:blipFill>
        <p:spPr>
          <a:xfrm>
            <a:off x="4330973" y="1921640"/>
            <a:ext cx="834390" cy="551180"/>
          </a:xfrm>
          <a:prstGeom prst="rect">
            <a:avLst/>
          </a:prstGeom>
        </p:spPr>
      </p:pic>
      <p:sp>
        <p:nvSpPr>
          <p:cNvPr id="12" name="CuadroTexto 11">
            <a:extLst>
              <a:ext uri="{FF2B5EF4-FFF2-40B4-BE49-F238E27FC236}">
                <a16:creationId xmlns:a16="http://schemas.microsoft.com/office/drawing/2014/main" id="{37D3F4AE-4E1C-DC16-9D16-429567CC9671}"/>
              </a:ext>
            </a:extLst>
          </p:cNvPr>
          <p:cNvSpPr txBox="1"/>
          <p:nvPr/>
        </p:nvSpPr>
        <p:spPr>
          <a:xfrm>
            <a:off x="119336" y="2875901"/>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de Neyman</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aplica cuando los estratos son iguales a todos los estratos, las varianzas son distintas y los tamaños de los estratos son distintos. En este caso, la expresión a emplear es:</a:t>
            </a:r>
            <a:r>
              <a:rPr lang="es-MX" sz="1700" dirty="0">
                <a:latin typeface="Calibri" panose="020F0502020204030204" pitchFamily="34" charset="0"/>
                <a:cs typeface="Calibri" panose="020F0502020204030204" pitchFamily="34" charset="0"/>
              </a:rPr>
              <a:t>					</a:t>
            </a:r>
          </a:p>
        </p:txBody>
      </p:sp>
      <p:pic>
        <p:nvPicPr>
          <p:cNvPr id="13" name="Imagen 12">
            <a:extLst>
              <a:ext uri="{FF2B5EF4-FFF2-40B4-BE49-F238E27FC236}">
                <a16:creationId xmlns:a16="http://schemas.microsoft.com/office/drawing/2014/main" id="{2044AF09-2501-580E-4BAD-49C42FC09D6D}"/>
              </a:ext>
            </a:extLst>
          </p:cNvPr>
          <p:cNvPicPr>
            <a:picLocks noChangeAspect="1"/>
          </p:cNvPicPr>
          <p:nvPr/>
        </p:nvPicPr>
        <p:blipFill>
          <a:blip r:embed="rId4"/>
          <a:stretch>
            <a:fillRect/>
          </a:stretch>
        </p:blipFill>
        <p:spPr>
          <a:xfrm>
            <a:off x="7427552" y="3055576"/>
            <a:ext cx="1400810" cy="508000"/>
          </a:xfrm>
          <a:prstGeom prst="rect">
            <a:avLst/>
          </a:prstGeom>
        </p:spPr>
      </p:pic>
      <p:sp>
        <p:nvSpPr>
          <p:cNvPr id="14" name="CuadroTexto 13">
            <a:extLst>
              <a:ext uri="{FF2B5EF4-FFF2-40B4-BE49-F238E27FC236}">
                <a16:creationId xmlns:a16="http://schemas.microsoft.com/office/drawing/2014/main" id="{6557EAFC-49AA-5940-A196-E8146EA86A3C}"/>
              </a:ext>
            </a:extLst>
          </p:cNvPr>
          <p:cNvSpPr txBox="1"/>
          <p:nvPr/>
        </p:nvSpPr>
        <p:spPr>
          <a:xfrm>
            <a:off x="5951984" y="407289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optima</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emplea cuando se tienen costos muy diferentes por estrato, las varianzas son distintas y los tamaños de los estratos también son diferentes.</a:t>
            </a:r>
            <a:r>
              <a:rPr lang="es-MX" sz="1700" dirty="0">
                <a:latin typeface="Calibri" panose="020F0502020204030204" pitchFamily="34" charset="0"/>
                <a:cs typeface="Calibri" panose="020F0502020204030204" pitchFamily="34" charset="0"/>
              </a:rPr>
              <a:t>				</a:t>
            </a:r>
          </a:p>
        </p:txBody>
      </p:sp>
      <p:pic>
        <p:nvPicPr>
          <p:cNvPr id="15" name="Imagen 14">
            <a:extLst>
              <a:ext uri="{FF2B5EF4-FFF2-40B4-BE49-F238E27FC236}">
                <a16:creationId xmlns:a16="http://schemas.microsoft.com/office/drawing/2014/main" id="{45DAB2C5-2665-5014-9F38-B1B902478525}"/>
              </a:ext>
            </a:extLst>
          </p:cNvPr>
          <p:cNvPicPr>
            <a:picLocks noChangeAspect="1"/>
          </p:cNvPicPr>
          <p:nvPr/>
        </p:nvPicPr>
        <p:blipFill>
          <a:blip r:embed="rId5"/>
          <a:stretch>
            <a:fillRect/>
          </a:stretch>
        </p:blipFill>
        <p:spPr>
          <a:xfrm>
            <a:off x="3359696" y="4013186"/>
            <a:ext cx="1341755" cy="831850"/>
          </a:xfrm>
          <a:prstGeom prst="rect">
            <a:avLst/>
          </a:prstGeom>
        </p:spPr>
      </p:pic>
      <p:sp>
        <p:nvSpPr>
          <p:cNvPr id="16" name="CuadroTexto 15">
            <a:extLst>
              <a:ext uri="{FF2B5EF4-FFF2-40B4-BE49-F238E27FC236}">
                <a16:creationId xmlns:a16="http://schemas.microsoft.com/office/drawing/2014/main" id="{836BA12E-1543-8C24-3268-1F43E7B5EC63}"/>
              </a:ext>
            </a:extLst>
          </p:cNvPr>
          <p:cNvSpPr txBox="1"/>
          <p:nvPr/>
        </p:nvSpPr>
        <p:spPr>
          <a:xfrm>
            <a:off x="314135" y="4650325"/>
            <a:ext cx="3451938" cy="1931298"/>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Valores de las ecuaciones</a:t>
            </a:r>
            <a:endParaRPr lang="es-MX" sz="1200" dirty="0">
              <a:latin typeface="Calibri" panose="020F0502020204030204" pitchFamily="34" charset="0"/>
              <a:cs typeface="Calibri" panose="020F0502020204030204" pitchFamily="34" charset="0"/>
            </a:endParaRPr>
          </a:p>
          <a:p>
            <a:pPr algn="just"/>
            <a:r>
              <a:rPr lang="es-MX" sz="1050" dirty="0">
                <a:latin typeface="Calibri" panose="020F0502020204030204" pitchFamily="34" charset="0"/>
                <a:cs typeface="Calibri" panose="020F0502020204030204" pitchFamily="34" charset="0"/>
              </a:rPr>
              <a:t>N= población </a:t>
            </a:r>
          </a:p>
          <a:p>
            <a:pPr algn="just"/>
            <a:r>
              <a:rPr lang="es-MX" sz="1050" dirty="0">
                <a:latin typeface="Calibri" panose="020F0502020204030204" pitchFamily="34" charset="0"/>
                <a:cs typeface="Calibri" panose="020F0502020204030204" pitchFamily="34" charset="0"/>
              </a:rPr>
              <a:t>L = numero de estratos</a:t>
            </a:r>
          </a:p>
          <a:p>
            <a:pPr algn="just"/>
            <a:r>
              <a:rPr lang="es-MX" sz="1050" dirty="0">
                <a:latin typeface="Calibri" panose="020F0502020204030204" pitchFamily="34" charset="0"/>
                <a:cs typeface="Calibri" panose="020F0502020204030204" pitchFamily="34" charset="0"/>
              </a:rPr>
              <a:t>n= tamaño de la muestra</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=tamaño de la población</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 tamaño de la muestra</a:t>
            </a:r>
          </a:p>
          <a:p>
            <a:pPr algn="just"/>
            <a:r>
              <a:rPr lang="es-MX" sz="1050" dirty="0" err="1">
                <a:latin typeface="Calibri" panose="020F0502020204030204" pitchFamily="34" charset="0"/>
                <a:cs typeface="Calibri" panose="020F0502020204030204" pitchFamily="34" charset="0"/>
              </a:rPr>
              <a:t>Sh</a:t>
            </a:r>
            <a:r>
              <a:rPr lang="es-MX" sz="1050" dirty="0">
                <a:latin typeface="Calibri" panose="020F0502020204030204" pitchFamily="34" charset="0"/>
                <a:cs typeface="Calibri" panose="020F0502020204030204" pitchFamily="34" charset="0"/>
              </a:rPr>
              <a:t> = varianza del estrato </a:t>
            </a:r>
          </a:p>
          <a:p>
            <a:pPr algn="just"/>
            <a:r>
              <a:rPr lang="es-MX" sz="1050" dirty="0">
                <a:latin typeface="Calibri" panose="020F0502020204030204" pitchFamily="34" charset="0"/>
                <a:cs typeface="Calibri" panose="020F0502020204030204" pitchFamily="34" charset="0"/>
              </a:rPr>
              <a:t>Ch = costo en el estrato</a:t>
            </a:r>
          </a:p>
          <a:p>
            <a:pPr algn="just"/>
            <a:r>
              <a:rPr lang="es-MX" sz="1400" dirty="0">
                <a:latin typeface="Calibri" panose="020F0502020204030204" pitchFamily="34" charset="0"/>
                <a:cs typeface="Calibri" panose="020F0502020204030204" pitchFamily="34" charset="0"/>
              </a:rPr>
              <a:t>	</a:t>
            </a:r>
            <a:r>
              <a:rPr lang="es-MX" sz="17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5305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191344" y="432028"/>
            <a:ext cx="1188132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b="1" u="sng" dirty="0">
                <a:solidFill>
                  <a:srgbClr val="182B47"/>
                </a:solidFill>
                <a:latin typeface="Calibri" panose="020F0502020204030204" pitchFamily="34" charset="0"/>
                <a:cs typeface="Calibri" panose="020F0502020204030204" pitchFamily="34" charset="0"/>
              </a:rPr>
              <a:t>Selección de muestra con remplazo</a:t>
            </a:r>
            <a:r>
              <a:rPr lang="es-ES" sz="1200" dirty="0">
                <a:solidFill>
                  <a:srgbClr val="182B47"/>
                </a:solidFill>
                <a:latin typeface="Calibri" panose="020F0502020204030204" pitchFamily="34" charset="0"/>
                <a:cs typeface="Calibri" panose="020F0502020204030204" pitchFamily="34" charset="0"/>
              </a:rPr>
              <a:t>: Se permite una observación que puede estar en la muestra mas de una vez, mientras en la segunda los elementos ya seleccionados lo hacen una única vez, debe ser de selección aleatoria, la probabilidad de elección depende del esquema elegido: </a:t>
            </a:r>
          </a:p>
          <a:p>
            <a:pPr marL="285750" indent="-285750" algn="just">
              <a:spcAft>
                <a:spcPts val="600"/>
              </a:spcAft>
              <a:buClr>
                <a:srgbClr val="182B47"/>
              </a:buClr>
              <a:buSzPct val="100000"/>
              <a:buFont typeface="Arial" panose="020B0604020202020204" pitchFamily="34" charset="0"/>
              <a:buChar char="•"/>
            </a:pPr>
            <a:r>
              <a:rPr lang="es-ES" sz="1200" b="1" u="sng" dirty="0">
                <a:solidFill>
                  <a:srgbClr val="182B47"/>
                </a:solidFill>
                <a:latin typeface="Calibri" panose="020F0502020204030204" pitchFamily="34" charset="0"/>
                <a:cs typeface="Calibri" panose="020F0502020204030204" pitchFamily="34" charset="0"/>
              </a:rPr>
              <a:t>Esquema A</a:t>
            </a:r>
            <a:r>
              <a:rPr lang="es-ES"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generan </a:t>
            </a:r>
            <a:r>
              <a:rPr lang="es-MX" sz="1200" dirty="0">
                <a:solidFill>
                  <a:srgbClr val="182B47"/>
                </a:solidFill>
                <a:effectLst/>
                <a:latin typeface="Calibri" panose="020F0502020204030204" pitchFamily="34" charset="0"/>
                <a:ea typeface="Calibri" panose="020F0502020204030204" pitchFamily="34" charset="0"/>
              </a:rPr>
              <a:t>ε</a:t>
            </a:r>
            <a:r>
              <a:rPr lang="es-MX" sz="1200" baseline="-25000" dirty="0">
                <a:solidFill>
                  <a:srgbClr val="182B47"/>
                </a:solidFill>
                <a:effectLst/>
                <a:latin typeface="Calibri" panose="020F0502020204030204" pitchFamily="34" charset="0"/>
                <a:ea typeface="Calibri" panose="020F0502020204030204" pitchFamily="34" charset="0"/>
              </a:rPr>
              <a:t>1</a:t>
            </a:r>
            <a:r>
              <a:rPr lang="es-MX" sz="1200" dirty="0">
                <a:solidFill>
                  <a:srgbClr val="182B47"/>
                </a:solidFill>
                <a:effectLst/>
                <a:latin typeface="Calibri" panose="020F0502020204030204" pitchFamily="34" charset="0"/>
                <a:ea typeface="Calibri" panose="020F0502020204030204" pitchFamily="34" charset="0"/>
              </a:rPr>
              <a:t>, ε</a:t>
            </a:r>
            <a:r>
              <a:rPr lang="es-MX" sz="1200" baseline="-25000" dirty="0">
                <a:solidFill>
                  <a:srgbClr val="182B47"/>
                </a:solidFill>
                <a:effectLst/>
                <a:latin typeface="Calibri" panose="020F0502020204030204" pitchFamily="34" charset="0"/>
                <a:ea typeface="Calibri" panose="020F0502020204030204" pitchFamily="34" charset="0"/>
              </a:rPr>
              <a:t>2</a:t>
            </a:r>
            <a:r>
              <a:rPr lang="es-MX" sz="1200" dirty="0">
                <a:solidFill>
                  <a:srgbClr val="182B47"/>
                </a:solidFill>
                <a:effectLst/>
                <a:latin typeface="Calibri" panose="020F0502020204030204" pitchFamily="34" charset="0"/>
                <a:ea typeface="Calibri" panose="020F0502020204030204" pitchFamily="34" charset="0"/>
              </a:rPr>
              <a:t>, …, números pseudo aleatorios independientes de una distribución uniforme en el intervalo (0,1). Solamente ocurre que ε &gt;n/N, entonces el elemento k = 1 se selecciona, para los subsecuentes números k =2, 3..., </a:t>
            </a:r>
            <a:r>
              <a:rPr lang="es-MX" sz="1200" dirty="0" err="1">
                <a:solidFill>
                  <a:srgbClr val="182B47"/>
                </a:solidFill>
                <a:effectLst/>
                <a:latin typeface="Calibri" panose="020F0502020204030204" pitchFamily="34" charset="0"/>
                <a:ea typeface="Calibri" panose="020F0502020204030204" pitchFamily="34" charset="0"/>
              </a:rPr>
              <a:t>nk</a:t>
            </a:r>
            <a:r>
              <a:rPr lang="es-MX" sz="1200" baseline="-25000" dirty="0">
                <a:solidFill>
                  <a:srgbClr val="182B47"/>
                </a:solidFill>
                <a:effectLst/>
                <a:latin typeface="Calibri" panose="020F0502020204030204" pitchFamily="34" charset="0"/>
                <a:ea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rPr>
              <a:t>es el número de elementos seleccionados de los primeros k - 1 elementos en la lista. Solamente si ocurre que: </a:t>
            </a: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marL="285750" indent="-285750" algn="just">
              <a:spcAft>
                <a:spcPts val="600"/>
              </a:spcAft>
              <a:buClr>
                <a:srgbClr val="182B47"/>
              </a:buClr>
              <a:buSzPct val="100000"/>
              <a:buFont typeface="Arial" panose="020B0604020202020204" pitchFamily="34" charset="0"/>
              <a:buChar char="•"/>
            </a:pPr>
            <a:r>
              <a:rPr lang="es-MX" sz="1200" b="1" u="sng" dirty="0">
                <a:solidFill>
                  <a:srgbClr val="182B47"/>
                </a:solidFill>
                <a:latin typeface="Calibri" panose="020F0502020204030204" pitchFamily="34" charset="0"/>
                <a:cs typeface="Calibri" panose="020F0502020204030204" pitchFamily="34" charset="0"/>
              </a:rPr>
              <a:t>Esquema B:</a:t>
            </a:r>
            <a:r>
              <a:rPr lang="es-MX"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latin typeface="Calibri" panose="020F0502020204030204" pitchFamily="34" charset="0"/>
                <a:cs typeface="Calibri" panose="020F0502020204030204" pitchFamily="34" charset="0"/>
              </a:rPr>
              <a:t>En este procedimiento es recomendable para población de viviendas o unidades económicas, donde se requiere que no sean seleccionadas frecuentemente, se generan N números pseudo aleatorios con distribución uniforme (0,1)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1</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N</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esta asignado al elemento k. Estos números se ordenan de manera ascendente.</a:t>
            </a: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Times New Roman" panose="02020603050405020304" pitchFamily="18" charset="0"/>
            </a:endParaRPr>
          </a:p>
          <a:p>
            <a:pPr marL="171450" indent="-171450" algn="just">
              <a:spcAft>
                <a:spcPts val="600"/>
              </a:spcAft>
              <a:buClr>
                <a:srgbClr val="182B47"/>
              </a:buClr>
              <a:buSzPct val="100000"/>
              <a:buFont typeface="Arial" panose="020B0604020202020204" pitchFamily="34" charset="0"/>
              <a:buChar char="•"/>
            </a:pPr>
            <a:r>
              <a:rPr lang="es-ES" sz="1200" b="1" dirty="0">
                <a:solidFill>
                  <a:srgbClr val="182B47"/>
                </a:solidFill>
                <a:latin typeface="Calibri" panose="020F0502020204030204" pitchFamily="34" charset="0"/>
                <a:cs typeface="Calibri" panose="020F0502020204030204" pitchFamily="34" charset="0"/>
              </a:rPr>
              <a:t> </a:t>
            </a:r>
            <a:r>
              <a:rPr lang="es-ES" sz="1200" b="1" u="sng" dirty="0">
                <a:solidFill>
                  <a:srgbClr val="182B47"/>
                </a:solidFill>
                <a:latin typeface="Calibri" panose="020F0502020204030204" pitchFamily="34" charset="0"/>
                <a:cs typeface="Calibri" panose="020F0502020204030204" pitchFamily="34" charset="0"/>
              </a:rPr>
              <a:t>Esquema de muestreo proporcional al tamaño</a:t>
            </a:r>
            <a:r>
              <a:rPr lang="es-ES" sz="1200" dirty="0">
                <a:solidFill>
                  <a:srgbClr val="182B47"/>
                </a:solidFill>
                <a:latin typeface="Calibri" panose="020F0502020204030204" pitchFamily="34" charset="0"/>
                <a:cs typeface="Calibri" panose="020F0502020204030204" pitchFamily="34" charset="0"/>
              </a:rPr>
              <a:t>: Muestra probabilidades proporcionales al tamaño, útil cunado la probabilidad de selección es proporcional a la medida de tamaño      positiva, que esta disponible para todas las unidades del marco muestral y es proporcional al indicador objetivo, tiene probabilidades de inclusión de: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π</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𝑥𝑘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𝑡</a:t>
            </a:r>
            <a:r>
              <a:rPr lang="es-MX" sz="1200" dirty="0">
                <a:solidFill>
                  <a:srgbClr val="182B47"/>
                </a:solidFill>
                <a:effectLst/>
                <a:latin typeface="Tahoma" panose="020B0604030504040204" pitchFamily="34" charset="0"/>
                <a:ea typeface="Calibri" panose="020F0502020204030204" pitchFamily="34" charset="0"/>
              </a:rPr>
              <a:t>x.</a:t>
            </a:r>
            <a:endParaRPr lang="es-MX" sz="1200" dirty="0">
              <a:solidFill>
                <a:srgbClr val="182B47"/>
              </a:solidFill>
              <a:latin typeface="Calibri" panose="020F0502020204030204" pitchFamily="34" charset="0"/>
              <a:cs typeface="Calibri" panose="020F0502020204030204" pitchFamily="34" charset="0"/>
            </a:endParaRPr>
          </a:p>
          <a:p>
            <a:pPr marL="171450" indent="-171450" algn="just">
              <a:spcAft>
                <a:spcPts val="600"/>
              </a:spcAft>
              <a:buClr>
                <a:srgbClr val="182B47"/>
              </a:buClr>
              <a:buSzPct val="100000"/>
              <a:buFont typeface="Arial" panose="020B0604020202020204" pitchFamily="34" charset="0"/>
              <a:buChar char="•"/>
            </a:pPr>
            <a:endParaRPr lang="es-ES"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      </a:t>
            </a: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Calibri" panose="020F0502020204030204" pitchFamily="34" charset="0"/>
            </a:endParaRPr>
          </a:p>
        </p:txBody>
      </p:sp>
      <p:sp>
        <p:nvSpPr>
          <p:cNvPr id="2" name="CuadroTexto 1">
            <a:extLst>
              <a:ext uri="{FF2B5EF4-FFF2-40B4-BE49-F238E27FC236}">
                <a16:creationId xmlns:a16="http://schemas.microsoft.com/office/drawing/2014/main" id="{4DEDBC95-4BC8-2DA3-0C86-61347DE54308}"/>
              </a:ext>
            </a:extLst>
          </p:cNvPr>
          <p:cNvSpPr txBox="1"/>
          <p:nvPr/>
        </p:nvSpPr>
        <p:spPr>
          <a:xfrm>
            <a:off x="263351" y="31918"/>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Selección </a:t>
            </a:r>
            <a:r>
              <a:rPr lang="es-MX" sz="2000" b="1" dirty="0">
                <a:solidFill>
                  <a:srgbClr val="182B47"/>
                </a:solidFill>
              </a:rPr>
              <a:t>de la muestra.</a:t>
            </a:r>
            <a:endParaRPr lang="es-MX" sz="2000" dirty="0">
              <a:solidFill>
                <a:srgbClr val="182B47"/>
              </a:solidFill>
            </a:endParaRPr>
          </a:p>
        </p:txBody>
      </p:sp>
      <p:pic>
        <p:nvPicPr>
          <p:cNvPr id="3" name="Imagen 2">
            <a:extLst>
              <a:ext uri="{FF2B5EF4-FFF2-40B4-BE49-F238E27FC236}">
                <a16:creationId xmlns:a16="http://schemas.microsoft.com/office/drawing/2014/main" id="{FDB7E707-7E4F-8807-8465-32A628AFFD3F}"/>
              </a:ext>
            </a:extLst>
          </p:cNvPr>
          <p:cNvPicPr>
            <a:picLocks noChangeAspect="1"/>
          </p:cNvPicPr>
          <p:nvPr/>
        </p:nvPicPr>
        <p:blipFill>
          <a:blip r:embed="rId2"/>
          <a:stretch>
            <a:fillRect/>
          </a:stretch>
        </p:blipFill>
        <p:spPr>
          <a:xfrm>
            <a:off x="6960096" y="1334268"/>
            <a:ext cx="1224136" cy="529076"/>
          </a:xfrm>
          <a:prstGeom prst="rect">
            <a:avLst/>
          </a:prstGeom>
        </p:spPr>
      </p:pic>
      <p:sp>
        <p:nvSpPr>
          <p:cNvPr id="7" name="CuadroTexto 6">
            <a:extLst>
              <a:ext uri="{FF2B5EF4-FFF2-40B4-BE49-F238E27FC236}">
                <a16:creationId xmlns:a16="http://schemas.microsoft.com/office/drawing/2014/main" id="{47385979-F268-C331-F5F0-6FAF48F32A4E}"/>
              </a:ext>
            </a:extLst>
          </p:cNvPr>
          <p:cNvSpPr txBox="1"/>
          <p:nvPr/>
        </p:nvSpPr>
        <p:spPr>
          <a:xfrm>
            <a:off x="489083" y="1458191"/>
            <a:ext cx="7324571" cy="281231"/>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Calibri" panose="020F0502020204030204" pitchFamily="34" charset="0"/>
              </a:rPr>
              <a:t>Entonces el elemento k es seleccionado. El procedimiento se detiene en </a:t>
            </a:r>
            <a:r>
              <a:rPr lang="es-MX" sz="1200" dirty="0" err="1">
                <a:effectLst/>
                <a:latin typeface="Calibri" panose="020F0502020204030204" pitchFamily="34" charset="0"/>
                <a:ea typeface="Calibri" panose="020F0502020204030204" pitchFamily="34" charset="0"/>
                <a:cs typeface="Calibri" panose="020F0502020204030204" pitchFamily="34" charset="0"/>
              </a:rPr>
              <a:t>n</a:t>
            </a:r>
            <a:r>
              <a:rPr lang="es-MX" sz="1200" baseline="-25000" dirty="0" err="1">
                <a:effectLst/>
                <a:latin typeface="Calibri" panose="020F0502020204030204" pitchFamily="34" charset="0"/>
                <a:ea typeface="Calibri" panose="020F0502020204030204" pitchFamily="34" charset="0"/>
                <a:cs typeface="Calibri" panose="020F0502020204030204" pitchFamily="34" charset="0"/>
              </a:rPr>
              <a:t>k</a:t>
            </a:r>
            <a:r>
              <a:rPr lang="es-MX" sz="1200" dirty="0">
                <a:effectLst/>
                <a:latin typeface="Calibri" panose="020F0502020204030204" pitchFamily="34" charset="0"/>
                <a:ea typeface="Calibri" panose="020F0502020204030204" pitchFamily="34" charset="0"/>
                <a:cs typeface="Calibri" panose="020F0502020204030204" pitchFamily="34" charset="0"/>
              </a:rPr>
              <a:t> = n. (N =15 / n = 5)</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920E20A0-E2E2-BD9F-FE60-FA0C5625C221}"/>
              </a:ext>
            </a:extLst>
          </p:cNvPr>
          <p:cNvPicPr>
            <a:picLocks noChangeAspect="1"/>
          </p:cNvPicPr>
          <p:nvPr/>
        </p:nvPicPr>
        <p:blipFill>
          <a:blip r:embed="rId3"/>
          <a:stretch>
            <a:fillRect/>
          </a:stretch>
        </p:blipFill>
        <p:spPr>
          <a:xfrm>
            <a:off x="6527651" y="3835336"/>
            <a:ext cx="2673036" cy="2006714"/>
          </a:xfrm>
          <a:prstGeom prst="rect">
            <a:avLst/>
          </a:prstGeom>
        </p:spPr>
      </p:pic>
      <p:pic>
        <p:nvPicPr>
          <p:cNvPr id="10" name="Imagen 9">
            <a:extLst>
              <a:ext uri="{FF2B5EF4-FFF2-40B4-BE49-F238E27FC236}">
                <a16:creationId xmlns:a16="http://schemas.microsoft.com/office/drawing/2014/main" id="{CAC03167-0A7B-8146-E60A-E1FB8FC4CEC4}"/>
              </a:ext>
            </a:extLst>
          </p:cNvPr>
          <p:cNvPicPr>
            <a:picLocks noChangeAspect="1"/>
          </p:cNvPicPr>
          <p:nvPr/>
        </p:nvPicPr>
        <p:blipFill>
          <a:blip r:embed="rId4"/>
          <a:stretch>
            <a:fillRect/>
          </a:stretch>
        </p:blipFill>
        <p:spPr>
          <a:xfrm>
            <a:off x="9737021" y="2553433"/>
            <a:ext cx="1992571" cy="418194"/>
          </a:xfrm>
          <a:prstGeom prst="rect">
            <a:avLst/>
          </a:prstGeom>
        </p:spPr>
      </p:pic>
      <p:sp>
        <p:nvSpPr>
          <p:cNvPr id="12" name="CuadroTexto 11">
            <a:extLst>
              <a:ext uri="{FF2B5EF4-FFF2-40B4-BE49-F238E27FC236}">
                <a16:creationId xmlns:a16="http://schemas.microsoft.com/office/drawing/2014/main" id="{06CC8167-34E9-34B7-90E1-0260D80396EB}"/>
              </a:ext>
            </a:extLst>
          </p:cNvPr>
          <p:cNvSpPr txBox="1"/>
          <p:nvPr/>
        </p:nvSpPr>
        <p:spPr>
          <a:xfrm>
            <a:off x="489083" y="2562921"/>
            <a:ext cx="8968960" cy="675249"/>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Esta indica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−ésimo valor más pequeño de los N valores ε ligado al elemento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1, … , </a:t>
            </a:r>
            <a:r>
              <a:rPr lang="es-MX" sz="1200" dirty="0">
                <a:effectLst/>
                <a:latin typeface="Tahoma" panose="020B0604030504040204" pitchFamily="34" charset="0"/>
                <a:ea typeface="Calibri" panose="020F0502020204030204" pitchFamily="34" charset="0"/>
                <a:cs typeface="Times New Roman" panose="02020603050405020304" pitchFamily="18" charset="0"/>
              </a:rPr>
              <a:t>N</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primera muestra esta conformada por los primeros n valores ε correspondientes a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segunda muestra corresponde a los elementos ligados con los siguientes valores ε asociados con el conjunto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+1, …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que no se traslapa con la primera muestra.</a:t>
            </a:r>
          </a:p>
        </p:txBody>
      </p:sp>
      <p:pic>
        <p:nvPicPr>
          <p:cNvPr id="13" name="Imagen 12">
            <a:extLst>
              <a:ext uri="{FF2B5EF4-FFF2-40B4-BE49-F238E27FC236}">
                <a16:creationId xmlns:a16="http://schemas.microsoft.com/office/drawing/2014/main" id="{4BB0F50E-19B3-3242-73F3-0F63FE01838C}"/>
              </a:ext>
            </a:extLst>
          </p:cNvPr>
          <p:cNvPicPr>
            <a:picLocks noChangeAspect="1"/>
          </p:cNvPicPr>
          <p:nvPr/>
        </p:nvPicPr>
        <p:blipFill>
          <a:blip r:embed="rId5"/>
          <a:stretch>
            <a:fillRect/>
          </a:stretch>
        </p:blipFill>
        <p:spPr>
          <a:xfrm>
            <a:off x="9283533" y="3840815"/>
            <a:ext cx="2799168" cy="2061990"/>
          </a:xfrm>
          <a:prstGeom prst="rect">
            <a:avLst/>
          </a:prstGeom>
        </p:spPr>
      </p:pic>
      <p:sp>
        <p:nvSpPr>
          <p:cNvPr id="15" name="CuadroTexto 14">
            <a:extLst>
              <a:ext uri="{FF2B5EF4-FFF2-40B4-BE49-F238E27FC236}">
                <a16:creationId xmlns:a16="http://schemas.microsoft.com/office/drawing/2014/main" id="{FE1907E2-A284-4F5E-1093-4048F4FD1CAD}"/>
              </a:ext>
            </a:extLst>
          </p:cNvPr>
          <p:cNvSpPr txBox="1"/>
          <p:nvPr/>
        </p:nvSpPr>
        <p:spPr>
          <a:xfrm>
            <a:off x="7489810" y="5902805"/>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A</a:t>
            </a:r>
            <a:endParaRPr lang="es-MX" sz="1100" dirty="0"/>
          </a:p>
        </p:txBody>
      </p:sp>
      <p:sp>
        <p:nvSpPr>
          <p:cNvPr id="16" name="CuadroTexto 15">
            <a:extLst>
              <a:ext uri="{FF2B5EF4-FFF2-40B4-BE49-F238E27FC236}">
                <a16:creationId xmlns:a16="http://schemas.microsoft.com/office/drawing/2014/main" id="{D35223AB-DFDD-0737-5BC4-404214DA5F10}"/>
              </a:ext>
            </a:extLst>
          </p:cNvPr>
          <p:cNvSpPr txBox="1"/>
          <p:nvPr/>
        </p:nvSpPr>
        <p:spPr>
          <a:xfrm>
            <a:off x="10272463" y="5893363"/>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B</a:t>
            </a:r>
            <a:endParaRPr lang="es-MX" sz="1100" dirty="0"/>
          </a:p>
        </p:txBody>
      </p:sp>
      <p:sp>
        <p:nvSpPr>
          <p:cNvPr id="22" name="CuadroTexto 21">
            <a:extLst>
              <a:ext uri="{FF2B5EF4-FFF2-40B4-BE49-F238E27FC236}">
                <a16:creationId xmlns:a16="http://schemas.microsoft.com/office/drawing/2014/main" id="{B015D2C0-3C76-0E6F-5655-C9ABFE6F742B}"/>
              </a:ext>
            </a:extLst>
          </p:cNvPr>
          <p:cNvSpPr txBox="1"/>
          <p:nvPr/>
        </p:nvSpPr>
        <p:spPr>
          <a:xfrm>
            <a:off x="335360" y="3982629"/>
            <a:ext cx="6109446" cy="1767150"/>
          </a:xfrm>
          <a:prstGeom prst="rect">
            <a:avLst/>
          </a:prstGeom>
          <a:noFill/>
        </p:spPr>
        <p:txBody>
          <a:bodyPr wrap="square">
            <a:spAutoFit/>
          </a:bodyPr>
          <a:lstStyle/>
          <a:p>
            <a:pPr algn="just">
              <a:lnSpc>
                <a:spcPct val="107000"/>
              </a:lnSpc>
              <a:spcAft>
                <a:spcPts val="800"/>
              </a:spcAft>
              <a:buNone/>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tx</a:t>
            </a:r>
            <a:r>
              <a:rPr lang="es-MX" sz="1200" dirty="0">
                <a:effectLst/>
                <a:latin typeface="Calibri" panose="020F0502020204030204" pitchFamily="34" charset="0"/>
                <a:ea typeface="Calibri" panose="020F0502020204030204" pitchFamily="34" charset="0"/>
                <a:cs typeface="Times New Roman" panose="02020603050405020304" pitchFamily="18" charset="0"/>
              </a:rPr>
              <a:t> como el total de la población medida de tamaño x, se generan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libri" panose="020F0502020204030204" pitchFamily="34" charset="0"/>
                <a:ea typeface="Calibri" panose="020F0502020204030204" pitchFamily="34" charset="0"/>
                <a:cs typeface="Times New Roman" panose="02020603050405020304" pitchFamily="18" charset="0"/>
              </a:rPr>
              <a:t>, . . .,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effectLst/>
                <a:latin typeface="Tahoma" panose="020B0604030504040204" pitchFamily="34" charset="0"/>
                <a:ea typeface="Calibri" panose="020F0502020204030204" pitchFamily="34" charset="0"/>
                <a:cs typeface="Times New Roman" panose="02020603050405020304" pitchFamily="18" charset="0"/>
              </a:rPr>
              <a:t>N</a:t>
            </a:r>
            <a:r>
              <a:rPr lang="es-MX" sz="1200" baseline="-25000" dirty="0">
                <a:effectLst/>
                <a:latin typeface="Tahoma" panose="020B0604030504040204" pitchFamily="34" charset="0"/>
                <a:ea typeface="Calibri" panose="020F0502020204030204" pitchFamily="34" charset="0"/>
                <a:cs typeface="Times New Roman" panose="02020603050405020304" pitchFamily="18" charset="0"/>
              </a:rPr>
              <a:t> </a:t>
            </a:r>
            <a:r>
              <a:rPr lang="es-MX" sz="1200" dirty="0">
                <a:effectLst/>
                <a:latin typeface="Calibri" panose="020F0502020204030204" pitchFamily="34" charset="0"/>
                <a:ea typeface="Calibri" panose="020F0502020204030204" pitchFamily="34" charset="0"/>
                <a:cs typeface="Times New Roman" panose="02020603050405020304" pitchFamily="18" charset="0"/>
              </a:rPr>
              <a:t>números pseudo aleatorios independientes de la distribución uniforme del intervalo (0,1). Solamente si ocurre que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εk</a:t>
            </a:r>
            <a:r>
              <a:rPr lang="es-MX" sz="1200" dirty="0">
                <a:effectLst/>
                <a:latin typeface="Calibri" panose="020F0502020204030204" pitchFamily="34" charset="0"/>
                <a:ea typeface="Calibri" panose="020F0502020204030204" pitchFamily="34" charset="0"/>
                <a:cs typeface="Times New Roman" panose="02020603050405020304" pitchFamily="18" charset="0"/>
              </a:rPr>
              <a:t> &lt; πk, entonces el elemento k se selecciona. Este procedimiento se repite para todos los elementos en la población objeto de estudio, tamaño de muestra no es fijo.</a:t>
            </a:r>
          </a:p>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el esquema estratificado o por conglomerados, la selección debe hacerse de forma independiente en cada estrato o conglomerado y se debe verificar que el numero de unidades de muestreo de una distribución ~ N (0,1).</a:t>
            </a:r>
          </a:p>
        </p:txBody>
      </p:sp>
    </p:spTree>
    <p:extLst>
      <p:ext uri="{BB962C8B-B14F-4D97-AF65-F5344CB8AC3E}">
        <p14:creationId xmlns:p14="http://schemas.microsoft.com/office/powerpoint/2010/main" val="127792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983432" y="191613"/>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Guía de muestreo de encuestas en base a metodologías de INEGI</a:t>
            </a:r>
          </a:p>
          <a:p>
            <a:endParaRPr lang="es-MX"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119336" y="908720"/>
            <a:ext cx="11836896" cy="476740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600" b="1" dirty="0">
                <a:solidFill>
                  <a:srgbClr val="182B47"/>
                </a:solidFill>
                <a:effectLst>
                  <a:outerShdw blurRad="38100" dist="38100" dir="2700000" algn="tl">
                    <a:srgbClr val="000000">
                      <a:alpha val="43137"/>
                    </a:srgbClr>
                  </a:outerShdw>
                </a:effectLst>
              </a:rPr>
              <a:t>Introducción:</a:t>
            </a:r>
          </a:p>
          <a:p>
            <a:pPr algn="just">
              <a:buClr>
                <a:srgbClr val="182B47"/>
              </a:buClr>
            </a:pPr>
            <a:endParaRPr lang="es-MX" sz="1900" b="1" dirty="0">
              <a:solidFill>
                <a:srgbClr val="182B47"/>
              </a:solidFill>
            </a:endParaRPr>
          </a:p>
          <a:p>
            <a:pPr marL="742950" lvl="1" indent="-285750" algn="just">
              <a:buClr>
                <a:srgbClr val="182B47"/>
              </a:buClr>
              <a:buSzPct val="100000"/>
              <a:buFont typeface="Wingdings" panose="05000000000000000000" pitchFamily="2" charset="2"/>
              <a:buChar char="§"/>
            </a:pPr>
            <a:r>
              <a:rPr lang="es-MX" sz="1700" b="1" dirty="0">
                <a:solidFill>
                  <a:srgbClr val="182B47"/>
                </a:solidFill>
              </a:rPr>
              <a:t>Para poder realizar un muestreo de encuestas se debe tener en cuenta los siguientes factores:</a:t>
            </a:r>
          </a:p>
          <a:p>
            <a:pPr lvl="1" algn="just">
              <a:buClr>
                <a:srgbClr val="182B47"/>
              </a:buClr>
              <a:buSzPct val="100000"/>
            </a:pPr>
            <a:endParaRPr lang="es-MX" sz="1700" dirty="0">
              <a:solidFill>
                <a:srgbClr val="182B47"/>
              </a:solidFill>
            </a:endParaRPr>
          </a:p>
          <a:p>
            <a:pPr marL="857250" lvl="1" indent="-400050" algn="just">
              <a:buClr>
                <a:srgbClr val="182B47"/>
              </a:buClr>
              <a:buSzPct val="100000"/>
              <a:buFont typeface="+mj-lt"/>
              <a:buAutoNum type="romanUcPeriod"/>
            </a:pPr>
            <a:r>
              <a:rPr lang="es-MX" sz="1700" i="1" dirty="0">
                <a:solidFill>
                  <a:srgbClr val="182B47"/>
                </a:solidFill>
              </a:rPr>
              <a:t>Tamaño de la muestra</a:t>
            </a:r>
          </a:p>
          <a:p>
            <a:pPr marL="857250" lvl="1" indent="-400050" algn="just">
              <a:buClr>
                <a:srgbClr val="182B47"/>
              </a:buClr>
              <a:buSzPct val="100000"/>
              <a:buFont typeface="+mj-lt"/>
              <a:buAutoNum type="romanUcPeriod"/>
            </a:pPr>
            <a:r>
              <a:rPr lang="es-MX" sz="1700" i="1" dirty="0">
                <a:solidFill>
                  <a:srgbClr val="182B47"/>
                </a:solidFill>
              </a:rPr>
              <a:t>Procedimiento de selección de unidades</a:t>
            </a:r>
          </a:p>
          <a:p>
            <a:pPr marL="857250" lvl="1" indent="-400050" algn="just">
              <a:buClr>
                <a:srgbClr val="182B47"/>
              </a:buClr>
              <a:buSzPct val="100000"/>
              <a:buFont typeface="+mj-lt"/>
              <a:buAutoNum type="romanUcPeriod"/>
            </a:pPr>
            <a:r>
              <a:rPr lang="es-MX" sz="1700" i="1" dirty="0">
                <a:solidFill>
                  <a:srgbClr val="182B47"/>
                </a:solidFill>
              </a:rPr>
              <a:t>Distribución de la muestra</a:t>
            </a:r>
          </a:p>
          <a:p>
            <a:pPr marL="857250" lvl="1" indent="-400050" algn="just">
              <a:buClr>
                <a:srgbClr val="182B47"/>
              </a:buClr>
              <a:buSzPct val="100000"/>
              <a:buFont typeface="+mj-lt"/>
              <a:buAutoNum type="romanUcPeriod"/>
            </a:pPr>
            <a:r>
              <a:rPr lang="es-MX" sz="1700" i="1" dirty="0">
                <a:solidFill>
                  <a:srgbClr val="182B47"/>
                </a:solidFill>
              </a:rPr>
              <a:t>Determinación de ponderadores y estimadores requeridos para la generación de resultados (solo en el muestreo probabilístico).</a:t>
            </a:r>
          </a:p>
          <a:p>
            <a:pPr lvl="1" algn="just">
              <a:buClr>
                <a:srgbClr val="182B47"/>
              </a:buClr>
              <a:buSzPct val="100000"/>
            </a:pPr>
            <a:endParaRPr lang="es-MX" sz="1700" b="1" dirty="0">
              <a:solidFill>
                <a:srgbClr val="182B47"/>
              </a:solidFill>
            </a:endParaRPr>
          </a:p>
          <a:p>
            <a:pPr lvl="1" algn="just">
              <a:buClr>
                <a:srgbClr val="182B47"/>
              </a:buClr>
              <a:buSzPct val="100000"/>
            </a:pPr>
            <a:r>
              <a:rPr lang="es-MX" sz="1700" b="1" dirty="0">
                <a:solidFill>
                  <a:srgbClr val="182B47"/>
                </a:solidFill>
              </a:rPr>
              <a:t>A su vez para estimar el tamaño de muestra, se deben tener en cuenta :</a:t>
            </a:r>
          </a:p>
          <a:p>
            <a:pPr marL="742950" lvl="1" indent="-285750" algn="just">
              <a:buClr>
                <a:srgbClr val="182B47"/>
              </a:buClr>
              <a:buSzPct val="100000"/>
              <a:buFont typeface="Arial" panose="020B0604020202020204" pitchFamily="34" charset="0"/>
              <a:buChar char="•"/>
            </a:pPr>
            <a:endParaRPr lang="es-MX" sz="1700" b="1" dirty="0">
              <a:solidFill>
                <a:srgbClr val="182B47"/>
              </a:solidFill>
              <a:effectLst>
                <a:outerShdw blurRad="38100" dist="38100" dir="2700000" algn="tl">
                  <a:srgbClr val="000000">
                    <a:alpha val="43137"/>
                  </a:srgbClr>
                </a:outerShdw>
              </a:effectLst>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Diseño Conceptual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Determinar la población objeto de estudio</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Marco muestral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Tipo de muestreo</a:t>
            </a:r>
          </a:p>
          <a:p>
            <a:pPr marL="857250" lvl="1" indent="-400050" algn="just">
              <a:buClr>
                <a:srgbClr val="182B47"/>
              </a:buClr>
              <a:buSzPct val="100000"/>
              <a:buFont typeface="+mj-lt"/>
              <a:buAutoNum type="romanUcPeriod"/>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
        <p:nvSpPr>
          <p:cNvPr id="7" name="Marcador de contenido 2">
            <a:extLst>
              <a:ext uri="{FF2B5EF4-FFF2-40B4-BE49-F238E27FC236}">
                <a16:creationId xmlns:a16="http://schemas.microsoft.com/office/drawing/2014/main" id="{A66E3369-1C1D-4794-9419-7A0153300629}"/>
              </a:ext>
            </a:extLst>
          </p:cNvPr>
          <p:cNvSpPr txBox="1">
            <a:spLocks/>
          </p:cNvSpPr>
          <p:nvPr/>
        </p:nvSpPr>
        <p:spPr>
          <a:xfrm>
            <a:off x="6384032" y="4169501"/>
            <a:ext cx="4924128" cy="177977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50" dirty="0">
              <a:solidFill>
                <a:srgbClr val="182B47"/>
              </a:solidFill>
            </a:endParaRPr>
          </a:p>
        </p:txBody>
      </p:sp>
      <p:sp>
        <p:nvSpPr>
          <p:cNvPr id="9" name="Marcador de contenido 2">
            <a:extLst>
              <a:ext uri="{FF2B5EF4-FFF2-40B4-BE49-F238E27FC236}">
                <a16:creationId xmlns:a16="http://schemas.microsoft.com/office/drawing/2014/main" id="{32A21F34-3740-42FD-B082-4EFC0E9ECF7B}"/>
              </a:ext>
            </a:extLst>
          </p:cNvPr>
          <p:cNvSpPr txBox="1">
            <a:spLocks/>
          </p:cNvSpPr>
          <p:nvPr/>
        </p:nvSpPr>
        <p:spPr>
          <a:xfrm>
            <a:off x="7644172" y="3837320"/>
            <a:ext cx="3988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Tiene importante relevancia: </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Si se dispone del marco muestral de inicio del estudio, si este es parcial o debe actualizarse y si existe un marco muestral o debe construirse.</a:t>
            </a: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1F1ADE1-64D2-AFC8-1339-A5E5A333B6C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Marcador de contenido 2">
            <a:extLst>
              <a:ext uri="{FF2B5EF4-FFF2-40B4-BE49-F238E27FC236}">
                <a16:creationId xmlns:a16="http://schemas.microsoft.com/office/drawing/2014/main" id="{0EA4DEAD-861A-3A97-2D3E-B64A962E981C}"/>
              </a:ext>
            </a:extLst>
          </p:cNvPr>
          <p:cNvSpPr txBox="1">
            <a:spLocks/>
          </p:cNvSpPr>
          <p:nvPr/>
        </p:nvSpPr>
        <p:spPr>
          <a:xfrm>
            <a:off x="155340" y="476672"/>
            <a:ext cx="8964996"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Es el valor asociado a la probabilidad de selección e interpreta la cantidad de unidades de la población que representa a la unidad de la muestra permite dar conclusiones , e el inverso de la probabilidad de selección, requiere de dos tareas;</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Calculo de ponderadores y el analisis de los ajustes, que se deben considerar, ajuste por no respuesta, por estimación o por tamaño de población, el muestreo aleatorio sin remplazo produce muestras auto ponderadas.</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Sabiendo que la distribución es proporcional se verifica viendo que el ponderador es igual para cada elemento de la población objeto de estudio.</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Si el diseño de muestra no usa distribución proporcional de la muestra, por ajustes de no respuesta o calibraciones diferentes por cada estrato a los ponderadores, el diseño no es auto ponderado.</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F417148-731F-63A6-FF1E-BD7C52B962DD}"/>
              </a:ext>
            </a:extLst>
          </p:cNvPr>
          <p:cNvSpPr txBox="1"/>
          <p:nvPr/>
        </p:nvSpPr>
        <p:spPr>
          <a:xfrm>
            <a:off x="263352" y="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Calculo de ponderadores</a:t>
            </a:r>
            <a:r>
              <a:rPr lang="es-MX" sz="2000" b="1" dirty="0">
                <a:solidFill>
                  <a:srgbClr val="182B47"/>
                </a:solidFill>
              </a:rPr>
              <a:t>.</a:t>
            </a:r>
          </a:p>
        </p:txBody>
      </p:sp>
      <p:pic>
        <p:nvPicPr>
          <p:cNvPr id="7" name="Imagen 6">
            <a:extLst>
              <a:ext uri="{FF2B5EF4-FFF2-40B4-BE49-F238E27FC236}">
                <a16:creationId xmlns:a16="http://schemas.microsoft.com/office/drawing/2014/main" id="{27C18A1D-3887-C07A-D4DC-07B7DA6325AA}"/>
              </a:ext>
            </a:extLst>
          </p:cNvPr>
          <p:cNvPicPr>
            <a:picLocks noChangeAspect="1"/>
          </p:cNvPicPr>
          <p:nvPr/>
        </p:nvPicPr>
        <p:blipFill>
          <a:blip r:embed="rId2"/>
          <a:stretch>
            <a:fillRect/>
          </a:stretch>
        </p:blipFill>
        <p:spPr>
          <a:xfrm>
            <a:off x="5518215" y="1196752"/>
            <a:ext cx="395248" cy="576064"/>
          </a:xfrm>
          <a:prstGeom prst="rect">
            <a:avLst/>
          </a:prstGeom>
        </p:spPr>
      </p:pic>
      <p:pic>
        <p:nvPicPr>
          <p:cNvPr id="8" name="Imagen 7">
            <a:extLst>
              <a:ext uri="{FF2B5EF4-FFF2-40B4-BE49-F238E27FC236}">
                <a16:creationId xmlns:a16="http://schemas.microsoft.com/office/drawing/2014/main" id="{DDF8A67B-7AD8-74CC-6382-0C1B9F928198}"/>
              </a:ext>
            </a:extLst>
          </p:cNvPr>
          <p:cNvPicPr>
            <a:picLocks noChangeAspect="1"/>
          </p:cNvPicPr>
          <p:nvPr/>
        </p:nvPicPr>
        <p:blipFill>
          <a:blip r:embed="rId3"/>
          <a:stretch>
            <a:fillRect/>
          </a:stretch>
        </p:blipFill>
        <p:spPr>
          <a:xfrm>
            <a:off x="9321978" y="1516305"/>
            <a:ext cx="1152525" cy="628650"/>
          </a:xfrm>
          <a:prstGeom prst="rect">
            <a:avLst/>
          </a:prstGeom>
        </p:spPr>
      </p:pic>
      <p:sp>
        <p:nvSpPr>
          <p:cNvPr id="9" name="CuadroTexto 8">
            <a:extLst>
              <a:ext uri="{FF2B5EF4-FFF2-40B4-BE49-F238E27FC236}">
                <a16:creationId xmlns:a16="http://schemas.microsoft.com/office/drawing/2014/main" id="{8ACF16DF-5004-0863-5343-7999C36EA6BE}"/>
              </a:ext>
            </a:extLst>
          </p:cNvPr>
          <p:cNvSpPr txBox="1"/>
          <p:nvPr/>
        </p:nvSpPr>
        <p:spPr>
          <a:xfrm>
            <a:off x="263352" y="2637706"/>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Ajuste de ponderadores</a:t>
            </a:r>
            <a:r>
              <a:rPr lang="es-MX" sz="2000" b="1" dirty="0">
                <a:solidFill>
                  <a:srgbClr val="182B47"/>
                </a:solidFill>
              </a:rPr>
              <a:t>.</a:t>
            </a:r>
          </a:p>
        </p:txBody>
      </p:sp>
      <p:sp>
        <p:nvSpPr>
          <p:cNvPr id="10" name="Marcador de contenido 2">
            <a:extLst>
              <a:ext uri="{FF2B5EF4-FFF2-40B4-BE49-F238E27FC236}">
                <a16:creationId xmlns:a16="http://schemas.microsoft.com/office/drawing/2014/main" id="{409A6BC3-451E-3E96-0F89-341226E225BB}"/>
              </a:ext>
            </a:extLst>
          </p:cNvPr>
          <p:cNvSpPr txBox="1">
            <a:spLocks/>
          </p:cNvSpPr>
          <p:nvPr/>
        </p:nvSpPr>
        <p:spPr>
          <a:xfrm>
            <a:off x="263352" y="3068960"/>
            <a:ext cx="11665298"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350" dirty="0">
                <a:solidFill>
                  <a:srgbClr val="182B47"/>
                </a:solidFill>
                <a:latin typeface="Calibri" panose="020F0502020204030204" pitchFamily="34" charset="0"/>
                <a:cs typeface="Calibri" panose="020F0502020204030204" pitchFamily="34" charset="0"/>
              </a:rPr>
              <a:t>Esta actividad se realiza al culminar la Fase de Captación, donde el Diseño de muestras se definen los ajustes a los ponderadores, como evaluar el nivel de no respuesta, el ajuste por no respuesta y la estimación pueden incluirse en el marco teórico mas general suponiendo el diseño muestral aleatorio simple, con los ponderadores de diseño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n /N, con información auxiliar x (relacionada a la población de estudio).</a:t>
            </a:r>
          </a:p>
          <a:p>
            <a:pPr algn="just">
              <a:spcAft>
                <a:spcPts val="600"/>
              </a:spcAft>
              <a:buClr>
                <a:srgbClr val="182B47"/>
              </a:buClr>
              <a:buSzPct val="100000"/>
            </a:pPr>
            <a:endParaRPr lang="es-MX" sz="6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remplazan el estimador por:</a:t>
            </a:r>
          </a:p>
          <a:p>
            <a:pPr algn="just">
              <a:spcAft>
                <a:spcPts val="600"/>
              </a:spcAft>
              <a:buClr>
                <a:srgbClr val="182B47"/>
              </a:buClr>
              <a:buSzPct val="100000"/>
            </a:pPr>
            <a:endParaRPr lang="es-ES" sz="6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El ponderador calibrado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define con la ecuación: </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0ACB4750-4E4D-08ED-B80E-D88099BEDA22}"/>
              </a:ext>
            </a:extLst>
          </p:cNvPr>
          <p:cNvPicPr>
            <a:picLocks noChangeAspect="1"/>
          </p:cNvPicPr>
          <p:nvPr/>
        </p:nvPicPr>
        <p:blipFill>
          <a:blip r:embed="rId4"/>
          <a:stretch>
            <a:fillRect/>
          </a:stretch>
        </p:blipFill>
        <p:spPr>
          <a:xfrm>
            <a:off x="7504708" y="3560500"/>
            <a:ext cx="864096" cy="498517"/>
          </a:xfrm>
          <a:prstGeom prst="rect">
            <a:avLst/>
          </a:prstGeom>
        </p:spPr>
      </p:pic>
      <p:pic>
        <p:nvPicPr>
          <p:cNvPr id="12" name="Imagen 11">
            <a:extLst>
              <a:ext uri="{FF2B5EF4-FFF2-40B4-BE49-F238E27FC236}">
                <a16:creationId xmlns:a16="http://schemas.microsoft.com/office/drawing/2014/main" id="{D9DEF9F4-CB79-C0F7-6705-B8DAE2D1E1D9}"/>
              </a:ext>
            </a:extLst>
          </p:cNvPr>
          <p:cNvPicPr>
            <a:picLocks noChangeAspect="1"/>
          </p:cNvPicPr>
          <p:nvPr/>
        </p:nvPicPr>
        <p:blipFill>
          <a:blip r:embed="rId5"/>
          <a:stretch>
            <a:fillRect/>
          </a:stretch>
        </p:blipFill>
        <p:spPr>
          <a:xfrm>
            <a:off x="4439816" y="3787554"/>
            <a:ext cx="1019175" cy="542925"/>
          </a:xfrm>
          <a:prstGeom prst="rect">
            <a:avLst/>
          </a:prstGeom>
        </p:spPr>
      </p:pic>
      <p:pic>
        <p:nvPicPr>
          <p:cNvPr id="13" name="Imagen 12">
            <a:extLst>
              <a:ext uri="{FF2B5EF4-FFF2-40B4-BE49-F238E27FC236}">
                <a16:creationId xmlns:a16="http://schemas.microsoft.com/office/drawing/2014/main" id="{46DAE892-10E9-6B71-4130-0BA029A21D0E}"/>
              </a:ext>
            </a:extLst>
          </p:cNvPr>
          <p:cNvPicPr>
            <a:picLocks noChangeAspect="1"/>
          </p:cNvPicPr>
          <p:nvPr/>
        </p:nvPicPr>
        <p:blipFill>
          <a:blip r:embed="rId6"/>
          <a:stretch>
            <a:fillRect/>
          </a:stretch>
        </p:blipFill>
        <p:spPr>
          <a:xfrm>
            <a:off x="4182707" y="4519484"/>
            <a:ext cx="1200150" cy="295275"/>
          </a:xfrm>
          <a:prstGeom prst="rect">
            <a:avLst/>
          </a:prstGeom>
        </p:spPr>
      </p:pic>
      <p:sp>
        <p:nvSpPr>
          <p:cNvPr id="15" name="CuadroTexto 14">
            <a:extLst>
              <a:ext uri="{FF2B5EF4-FFF2-40B4-BE49-F238E27FC236}">
                <a16:creationId xmlns:a16="http://schemas.microsoft.com/office/drawing/2014/main" id="{D44755A0-A5FA-C876-6C0F-EA3E1A6FD60A}"/>
              </a:ext>
            </a:extLst>
          </p:cNvPr>
          <p:cNvSpPr txBox="1"/>
          <p:nvPr/>
        </p:nvSpPr>
        <p:spPr>
          <a:xfrm>
            <a:off x="5401948" y="4168327"/>
            <a:ext cx="6109446" cy="1367041"/>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g</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tienen que ser cercanos a 1 (garantiza que los estimadores obtenidos serán insesgados o aproximadamente insesgados).</a:t>
            </a:r>
          </a:p>
          <a:p>
            <a:pPr marL="457200" algn="just">
              <a:lnSpc>
                <a:spcPct val="107000"/>
              </a:lnSpc>
              <a:buNone/>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distribución muestral calibrada auxiliar debe coincidir con la distribución de la población (esta garantiza que la muestra ponderada por 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 representativa de la información auxiliar usada).</a:t>
            </a:r>
          </a:p>
        </p:txBody>
      </p:sp>
      <p:pic>
        <p:nvPicPr>
          <p:cNvPr id="16" name="Imagen 15">
            <a:extLst>
              <a:ext uri="{FF2B5EF4-FFF2-40B4-BE49-F238E27FC236}">
                <a16:creationId xmlns:a16="http://schemas.microsoft.com/office/drawing/2014/main" id="{1949234F-40A2-1DDF-C0F9-A9F7C69A6198}"/>
              </a:ext>
            </a:extLst>
          </p:cNvPr>
          <p:cNvPicPr>
            <a:picLocks noChangeAspect="1"/>
          </p:cNvPicPr>
          <p:nvPr/>
        </p:nvPicPr>
        <p:blipFill>
          <a:blip r:embed="rId7"/>
          <a:stretch>
            <a:fillRect/>
          </a:stretch>
        </p:blipFill>
        <p:spPr>
          <a:xfrm>
            <a:off x="7680175" y="5535367"/>
            <a:ext cx="1641803" cy="599701"/>
          </a:xfrm>
          <a:prstGeom prst="rect">
            <a:avLst/>
          </a:prstGeom>
        </p:spPr>
      </p:pic>
    </p:spTree>
    <p:extLst>
      <p:ext uri="{BB962C8B-B14F-4D97-AF65-F5344CB8AC3E}">
        <p14:creationId xmlns:p14="http://schemas.microsoft.com/office/powerpoint/2010/main" val="13810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4087931" y="0"/>
            <a:ext cx="3940195"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000" b="1" i="0" u="none" strike="noStrike" kern="1200" cap="none" spc="0" normalizeH="0" baseline="0" noProof="0" dirty="0">
                <a:ln>
                  <a:noFill/>
                </a:ln>
                <a:solidFill>
                  <a:srgbClr val="182B47"/>
                </a:solidFill>
                <a:effectLst/>
                <a:uLnTx/>
                <a:uFillTx/>
                <a:latin typeface="Calibri"/>
                <a:ea typeface="+mj-ea"/>
                <a:cs typeface="+mj-cs"/>
              </a:rPr>
              <a:t>T</a:t>
            </a:r>
            <a:r>
              <a:rPr kumimoji="0" lang="es-MX" sz="3000" b="1" i="0" u="none" strike="noStrike" kern="1200" cap="none" spc="0" normalizeH="0" baseline="0" noProof="0" dirty="0">
                <a:ln>
                  <a:noFill/>
                </a:ln>
                <a:solidFill>
                  <a:srgbClr val="182B47"/>
                </a:solidFill>
                <a:effectLst/>
                <a:uLnTx/>
                <a:uFillTx/>
                <a:latin typeface="Calibri"/>
                <a:ea typeface="+mj-ea"/>
                <a:cs typeface="+mj-cs"/>
              </a:rPr>
              <a:t>asa de no respuesta </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78926" y="713161"/>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La no respuesta ocurre cuando no se proporcionan</a:t>
            </a:r>
            <a:r>
              <a:rPr kumimoji="0" lang="es-MX" sz="1200" b="0" i="0" u="none" strike="noStrike" kern="1200" cap="none" spc="0" normalizeH="0" noProof="0" dirty="0">
                <a:ln>
                  <a:noFill/>
                </a:ln>
                <a:solidFill>
                  <a:srgbClr val="182B47"/>
                </a:solidFill>
                <a:effectLst/>
                <a:uLnTx/>
                <a:uFillTx/>
                <a:latin typeface="Calibri"/>
                <a:ea typeface="+mn-ea"/>
                <a:cs typeface="+mn-cs"/>
              </a:rPr>
              <a:t> datos de la información solicitada y genera sesgo, se puede ajustar con ponderadores muestrales, hay dos tipos de no respuesta: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baseline="0" dirty="0">
                <a:solidFill>
                  <a:srgbClr val="182B47"/>
                </a:solidFill>
                <a:latin typeface="Calibri"/>
              </a:rPr>
              <a:t>Por unidad o total : no proporciona información.</a:t>
            </a:r>
            <a:endParaRPr lang="es-MX" sz="12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Por variable: responde algunas preguntas pero no todas</a:t>
            </a:r>
          </a:p>
        </p:txBody>
      </p:sp>
      <p:sp>
        <p:nvSpPr>
          <p:cNvPr id="4" name="Flecha: a la derecha 3">
            <a:extLst>
              <a:ext uri="{FF2B5EF4-FFF2-40B4-BE49-F238E27FC236}">
                <a16:creationId xmlns:a16="http://schemas.microsoft.com/office/drawing/2014/main" id="{742C8381-E126-1BDC-7B0A-424C08D26BC3}"/>
              </a:ext>
            </a:extLst>
          </p:cNvPr>
          <p:cNvSpPr/>
          <p:nvPr/>
        </p:nvSpPr>
        <p:spPr>
          <a:xfrm>
            <a:off x="6168008" y="1052736"/>
            <a:ext cx="50459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Marcador de contenido 2">
            <a:extLst>
              <a:ext uri="{FF2B5EF4-FFF2-40B4-BE49-F238E27FC236}">
                <a16:creationId xmlns:a16="http://schemas.microsoft.com/office/drawing/2014/main" id="{2656C512-DC1C-01B0-D990-DDC2776E01DD}"/>
              </a:ext>
            </a:extLst>
          </p:cNvPr>
          <p:cNvSpPr txBox="1">
            <a:spLocks/>
          </p:cNvSpPr>
          <p:nvPr/>
        </p:nvSpPr>
        <p:spPr>
          <a:xfrm>
            <a:off x="6888088" y="648227"/>
            <a:ext cx="5112568"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ES" sz="1200" b="1" i="0" u="sng" strike="noStrike" kern="1200" cap="none" spc="0" normalizeH="0" baseline="0" noProof="0" dirty="0">
                <a:ln>
                  <a:noFill/>
                </a:ln>
                <a:solidFill>
                  <a:srgbClr val="182B47"/>
                </a:solidFill>
                <a:effectLst/>
                <a:uLnTx/>
                <a:uFillTx/>
                <a:latin typeface="Calibri"/>
                <a:ea typeface="+mn-ea"/>
                <a:cs typeface="+mn-cs"/>
              </a:rPr>
              <a:t>La tasa de respuesta sin ponderar: </a:t>
            </a:r>
            <a:r>
              <a:rPr kumimoji="0" lang="es-ES" sz="1200" b="0" i="0" u="none" strike="noStrike" kern="1200" cap="none" spc="0" normalizeH="0" baseline="0" noProof="0" dirty="0">
                <a:ln>
                  <a:noFill/>
                </a:ln>
                <a:solidFill>
                  <a:srgbClr val="182B47"/>
                </a:solidFill>
                <a:effectLst/>
                <a:uLnTx/>
                <a:uFillTx/>
                <a:latin typeface="Calibri"/>
                <a:ea typeface="+mn-ea"/>
                <a:cs typeface="+mn-cs"/>
              </a:rPr>
              <a:t>usa conteos simples de la muestra, da la descripcion útil del texto operativo de la encuesta.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ES" sz="1200" b="1" u="sng" dirty="0">
                <a:solidFill>
                  <a:srgbClr val="182B47"/>
                </a:solidFill>
                <a:latin typeface="Calibri"/>
              </a:rPr>
              <a:t>Tasa de  no respuesta ponderada: </a:t>
            </a:r>
            <a:r>
              <a:rPr lang="es-ES" sz="1200" dirty="0">
                <a:solidFill>
                  <a:srgbClr val="182B47"/>
                </a:solidFill>
                <a:latin typeface="Calibri"/>
              </a:rPr>
              <a:t>se calcula como el cociente de la suma de los pesos de las unidades que responder y la suma de los pesos de las unidades de muestra, tienen una mejor descripcion del éxito de la encuesta conforme la población.</a:t>
            </a: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Título 1">
            <a:extLst>
              <a:ext uri="{FF2B5EF4-FFF2-40B4-BE49-F238E27FC236}">
                <a16:creationId xmlns:a16="http://schemas.microsoft.com/office/drawing/2014/main" id="{0CAAD9FE-5C74-FCB6-203D-D92AF458C553}"/>
              </a:ext>
            </a:extLst>
          </p:cNvPr>
          <p:cNvSpPr txBox="1">
            <a:spLocks/>
          </p:cNvSpPr>
          <p:nvPr/>
        </p:nvSpPr>
        <p:spPr>
          <a:xfrm>
            <a:off x="3981035" y="2056431"/>
            <a:ext cx="420234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Calculo de estimaciones.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5" name="Marcador de contenido 2">
            <a:extLst>
              <a:ext uri="{FF2B5EF4-FFF2-40B4-BE49-F238E27FC236}">
                <a16:creationId xmlns:a16="http://schemas.microsoft.com/office/drawing/2014/main" id="{4E2059AC-660C-DBA0-4D5A-BCF6C7B5CF50}"/>
              </a:ext>
            </a:extLst>
          </p:cNvPr>
          <p:cNvSpPr txBox="1">
            <a:spLocks/>
          </p:cNvSpPr>
          <p:nvPr/>
        </p:nvSpPr>
        <p:spPr>
          <a:xfrm>
            <a:off x="335360" y="2925040"/>
            <a:ext cx="5305044" cy="1728096"/>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Con la información captada , los ponderadores y la expresión de cada estimador se hacen por sustitución, para tener el indicador objetivo, el estimador debe cumplir las condiciones:</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4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baseline="0" dirty="0">
                <a:solidFill>
                  <a:srgbClr val="182B47"/>
                </a:solidFill>
                <a:latin typeface="Calibri"/>
              </a:rPr>
              <a:t>Ser insesgado.</a:t>
            </a:r>
            <a:endParaRPr lang="es-MX" sz="14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Consistente.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Eficiente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Ser facil de obtener y de calcular.</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7" name="CuadroTexto 16">
            <a:extLst>
              <a:ext uri="{FF2B5EF4-FFF2-40B4-BE49-F238E27FC236}">
                <a16:creationId xmlns:a16="http://schemas.microsoft.com/office/drawing/2014/main" id="{99BD0C5E-425C-4CE3-E1BB-55DFCF7AEC32}"/>
              </a:ext>
            </a:extLst>
          </p:cNvPr>
          <p:cNvSpPr txBox="1"/>
          <p:nvPr/>
        </p:nvSpPr>
        <p:spPr>
          <a:xfrm>
            <a:off x="6023458" y="2850120"/>
            <a:ext cx="3312368" cy="1107996"/>
          </a:xfrm>
          <a:prstGeom prst="rect">
            <a:avLst/>
          </a:prstGeom>
          <a:noFill/>
        </p:spPr>
        <p:txBody>
          <a:bodyPr wrap="square">
            <a:spAutoFit/>
          </a:bodyPr>
          <a:lstStyle/>
          <a:p>
            <a:r>
              <a:rPr lang="es-ES" sz="1200" dirty="0">
                <a:solidFill>
                  <a:srgbClr val="182B47"/>
                </a:solidFill>
                <a:latin typeface="Calibri"/>
              </a:rPr>
              <a:t>El sesgo de un estimador y el verdadero valor de un estadístico poblacional </a:t>
            </a:r>
            <a:r>
              <a:rPr lang="es-MX" sz="1200" dirty="0">
                <a:effectLst/>
                <a:latin typeface="Calibri" panose="020F0502020204030204" pitchFamily="34" charset="0"/>
                <a:ea typeface="Calibri" panose="020F0502020204030204" pitchFamily="34" charset="0"/>
                <a:cs typeface="Times New Roman" panose="02020603050405020304" pitchFamily="18" charset="0"/>
              </a:rPr>
              <a:t>si θ es el estadístico poblacional y θ̂ es el estimador de dicho estadístico, el sesgo se define como: </a:t>
            </a:r>
          </a:p>
          <a:p>
            <a:endParaRPr lang="es-MX" dirty="0"/>
          </a:p>
        </p:txBody>
      </p:sp>
      <p:pic>
        <p:nvPicPr>
          <p:cNvPr id="18" name="Imagen 17">
            <a:extLst>
              <a:ext uri="{FF2B5EF4-FFF2-40B4-BE49-F238E27FC236}">
                <a16:creationId xmlns:a16="http://schemas.microsoft.com/office/drawing/2014/main" id="{A7EC3144-4F87-5E3A-4BEC-2D464A5FEDB2}"/>
              </a:ext>
            </a:extLst>
          </p:cNvPr>
          <p:cNvPicPr>
            <a:picLocks noChangeAspect="1"/>
          </p:cNvPicPr>
          <p:nvPr/>
        </p:nvPicPr>
        <p:blipFill>
          <a:blip r:embed="rId2"/>
          <a:stretch>
            <a:fillRect/>
          </a:stretch>
        </p:blipFill>
        <p:spPr>
          <a:xfrm>
            <a:off x="9552384" y="2999416"/>
            <a:ext cx="1447800" cy="333375"/>
          </a:xfrm>
          <a:prstGeom prst="rect">
            <a:avLst/>
          </a:prstGeom>
        </p:spPr>
      </p:pic>
      <p:sp>
        <p:nvSpPr>
          <p:cNvPr id="20" name="CuadroTexto 19">
            <a:extLst>
              <a:ext uri="{FF2B5EF4-FFF2-40B4-BE49-F238E27FC236}">
                <a16:creationId xmlns:a16="http://schemas.microsoft.com/office/drawing/2014/main" id="{BFCA5C0A-DFCA-3238-1EC5-FA5A5FFFC067}"/>
              </a:ext>
            </a:extLst>
          </p:cNvPr>
          <p:cNvSpPr txBox="1"/>
          <p:nvPr/>
        </p:nvSpPr>
        <p:spPr>
          <a:xfrm>
            <a:off x="6058028" y="3789072"/>
            <a:ext cx="5726604" cy="874085"/>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𝑆𝑒𝑠𝑔𝑜</a:t>
            </a:r>
            <a:r>
              <a:rPr lang="es-MX" sz="1200" dirty="0">
                <a:effectLst/>
                <a:latin typeface="Calibri" panose="020F0502020204030204" pitchFamily="34" charset="0"/>
                <a:ea typeface="Calibri" panose="020F0502020204030204" pitchFamily="34" charset="0"/>
                <a:cs typeface="Times New Roman" panose="02020603050405020304" pitchFamily="18" charset="0"/>
              </a:rPr>
              <a:t>(θ̂) = 0 entonces θ̂ es un estimador insesgado del valor poblacional del estadístico θ. Si el estimador es asintóticamente insesgado, se puede considerar cuando n es suficiente grande, es consistente y el estimador se cumple y la distribución del estimador se considera que este alrededor del valor poblacional. </a:t>
            </a:r>
          </a:p>
        </p:txBody>
      </p:sp>
      <p:sp>
        <p:nvSpPr>
          <p:cNvPr id="22" name="CuadroTexto 21">
            <a:extLst>
              <a:ext uri="{FF2B5EF4-FFF2-40B4-BE49-F238E27FC236}">
                <a16:creationId xmlns:a16="http://schemas.microsoft.com/office/drawing/2014/main" id="{D6327930-9521-3D5B-1C72-8A692E4961B2}"/>
              </a:ext>
            </a:extLst>
          </p:cNvPr>
          <p:cNvSpPr txBox="1"/>
          <p:nvPr/>
        </p:nvSpPr>
        <p:spPr>
          <a:xfrm>
            <a:off x="119336" y="4976615"/>
            <a:ext cx="6109446" cy="676467"/>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El calculo de la varianza de los estimadores requiere estimar otras cantidades que no son funciones totales, con base a datos de una encuesta, para los cuales no se tienen formulas exactas de la varianza.</a:t>
            </a:r>
          </a:p>
        </p:txBody>
      </p:sp>
      <p:sp>
        <p:nvSpPr>
          <p:cNvPr id="24" name="CuadroTexto 23">
            <a:extLst>
              <a:ext uri="{FF2B5EF4-FFF2-40B4-BE49-F238E27FC236}">
                <a16:creationId xmlns:a16="http://schemas.microsoft.com/office/drawing/2014/main" id="{1CF89AD2-84D7-6F74-4467-9474142D5B32}"/>
              </a:ext>
            </a:extLst>
          </p:cNvPr>
          <p:cNvSpPr txBox="1"/>
          <p:nvPr/>
        </p:nvSpPr>
        <p:spPr>
          <a:xfrm>
            <a:off x="7114812" y="4952335"/>
            <a:ext cx="3126731" cy="699422"/>
          </a:xfrm>
          <a:prstGeom prst="rect">
            <a:avLst/>
          </a:prstGeom>
          <a:noFill/>
        </p:spPr>
        <p:txBody>
          <a:bodyPr wrap="square">
            <a:spAutoFit/>
          </a:bodyPr>
          <a:lstStyle/>
          <a:p>
            <a:pPr algn="just">
              <a:lnSpc>
                <a:spcPct val="107000"/>
              </a:lnSpc>
              <a:spcAft>
                <a:spcPts val="800"/>
              </a:spcAft>
            </a:pP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 la varianza del estimador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no es igual al cociente de las varianzas de los estimadores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y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5" name="Flecha: a la derecha 24">
            <a:extLst>
              <a:ext uri="{FF2B5EF4-FFF2-40B4-BE49-F238E27FC236}">
                <a16:creationId xmlns:a16="http://schemas.microsoft.com/office/drawing/2014/main" id="{34B7F40E-BEAB-587B-F9A3-10F2170BC1A3}"/>
              </a:ext>
            </a:extLst>
          </p:cNvPr>
          <p:cNvSpPr/>
          <p:nvPr/>
        </p:nvSpPr>
        <p:spPr>
          <a:xfrm>
            <a:off x="6383498" y="520683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7336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5562057-83AD-CA2B-A6AC-A27A5FD89D7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ACE71105-4008-3456-07C0-396EB0DFA54A}"/>
              </a:ext>
            </a:extLst>
          </p:cNvPr>
          <p:cNvSpPr txBox="1">
            <a:spLocks/>
          </p:cNvSpPr>
          <p:nvPr/>
        </p:nvSpPr>
        <p:spPr>
          <a:xfrm>
            <a:off x="3431704" y="-6551"/>
            <a:ext cx="6048672"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Calculo de precisiones estadísticas.</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2" name="Marcador de contenido 2">
            <a:extLst>
              <a:ext uri="{FF2B5EF4-FFF2-40B4-BE49-F238E27FC236}">
                <a16:creationId xmlns:a16="http://schemas.microsoft.com/office/drawing/2014/main" id="{243574F2-FD9E-4F6D-C377-1FC964941CA7}"/>
              </a:ext>
            </a:extLst>
          </p:cNvPr>
          <p:cNvSpPr txBox="1">
            <a:spLocks/>
          </p:cNvSpPr>
          <p:nvPr/>
        </p:nvSpPr>
        <p:spPr>
          <a:xfrm>
            <a:off x="78927" y="671960"/>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MX" sz="1200" dirty="0">
                <a:solidFill>
                  <a:srgbClr val="182B47"/>
                </a:solidFill>
                <a:latin typeface="Calibri"/>
              </a:rPr>
              <a:t>Estos sirven para evaluar la calidad de la información captada de la encuesta, saber si cumplen con las expectativas de confianza de los estimadores,</a:t>
            </a:r>
            <a:r>
              <a:rPr kumimoji="0" lang="es-MX" sz="1200" b="0" i="0" u="none" strike="noStrike" kern="1200" cap="none" spc="0" normalizeH="0" noProof="0" dirty="0">
                <a:ln>
                  <a:noFill/>
                </a:ln>
                <a:solidFill>
                  <a:srgbClr val="182B47"/>
                </a:solidFill>
                <a:effectLst/>
                <a:uLnTx/>
                <a:uFillTx/>
                <a:latin typeface="Calibri"/>
                <a:ea typeface="+mn-ea"/>
                <a:cs typeface="+mn-cs"/>
              </a:rPr>
              <a:t>:</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dirty="0">
                <a:solidFill>
                  <a:srgbClr val="182B47"/>
                </a:solidFill>
                <a:latin typeface="Calibri"/>
              </a:rPr>
              <a:t>Error estándar: medida de dispersión esperada de las estimaciones alrededor del parámetro poblacional, se obtiene del calculo de estimación de la Varianza (</a:t>
            </a:r>
            <a:r>
              <a:rPr lang="es-MX" sz="1200" dirty="0">
                <a:solidFill>
                  <a:srgbClr val="182B47"/>
                </a:solidFill>
                <a:effectLst/>
                <a:latin typeface="Tahoma" panose="020B0604030504040204" pitchFamily="34" charset="0"/>
                <a:ea typeface="Calibri" panose="020F0502020204030204" pitchFamily="34" charset="0"/>
              </a:rPr>
              <a:t>Var</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(θ̂) ), un error estándar grande tiene menos confianza del estimador muestral.</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lang="es-MX" sz="1200" dirty="0">
              <a:solidFill>
                <a:srgbClr val="182B47"/>
              </a:solidFill>
              <a:latin typeface="Calibri"/>
            </a:endParaRPr>
          </a:p>
        </p:txBody>
      </p:sp>
      <p:pic>
        <p:nvPicPr>
          <p:cNvPr id="3" name="Imagen 2">
            <a:extLst>
              <a:ext uri="{FF2B5EF4-FFF2-40B4-BE49-F238E27FC236}">
                <a16:creationId xmlns:a16="http://schemas.microsoft.com/office/drawing/2014/main" id="{E4242C01-731D-A2C9-4065-1D2AF3C048B4}"/>
              </a:ext>
            </a:extLst>
          </p:cNvPr>
          <p:cNvPicPr>
            <a:picLocks noChangeAspect="1"/>
          </p:cNvPicPr>
          <p:nvPr/>
        </p:nvPicPr>
        <p:blipFill>
          <a:blip r:embed="rId2"/>
          <a:stretch>
            <a:fillRect/>
          </a:stretch>
        </p:blipFill>
        <p:spPr>
          <a:xfrm>
            <a:off x="4851883" y="1784027"/>
            <a:ext cx="1171575" cy="390525"/>
          </a:xfrm>
          <a:prstGeom prst="rect">
            <a:avLst/>
          </a:prstGeom>
        </p:spPr>
      </p:pic>
      <p:sp>
        <p:nvSpPr>
          <p:cNvPr id="7" name="Flecha: a la derecha 6">
            <a:extLst>
              <a:ext uri="{FF2B5EF4-FFF2-40B4-BE49-F238E27FC236}">
                <a16:creationId xmlns:a16="http://schemas.microsoft.com/office/drawing/2014/main" id="{F89B0768-324F-E0A0-F255-7A1E9C3A63FB}"/>
              </a:ext>
            </a:extLst>
          </p:cNvPr>
          <p:cNvSpPr/>
          <p:nvPr/>
        </p:nvSpPr>
        <p:spPr>
          <a:xfrm>
            <a:off x="6096000" y="1412443"/>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Marcador de contenido 2">
            <a:extLst>
              <a:ext uri="{FF2B5EF4-FFF2-40B4-BE49-F238E27FC236}">
                <a16:creationId xmlns:a16="http://schemas.microsoft.com/office/drawing/2014/main" id="{1A6FD14A-7AA6-80A2-8C58-C2A6557BE3ED}"/>
              </a:ext>
            </a:extLst>
          </p:cNvPr>
          <p:cNvSpPr txBox="1">
            <a:spLocks/>
          </p:cNvSpPr>
          <p:nvPr/>
        </p:nvSpPr>
        <p:spPr>
          <a:xfrm>
            <a:off x="6750470" y="662752"/>
            <a:ext cx="5362603" cy="2118176"/>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varianza estimada debe ajustarse en la muestra, son conocidos y la distribución de la varianza θ, proviene de los casos N-n que no se incluyen en la muestra.</a:t>
            </a: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Para el muestreo aleatorio sin reemplazo </a:t>
            </a:r>
            <a:r>
              <a:rPr lang="es-MX" sz="18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fpc</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f = n/N.</a:t>
            </a:r>
            <a:endPar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denomina la fracción de muestreo, la cantidad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aplica a la varianza estimada de θ̂. La varianza se reduce a cero cuando n = N se acerca al valor completo cuando el tamaño de muestra n se reduce: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lang="es-MX" sz="1200" dirty="0">
              <a:solidFill>
                <a:srgbClr val="182B47"/>
              </a:solidFill>
              <a:latin typeface="Calibri"/>
            </a:endParaRPr>
          </a:p>
        </p:txBody>
      </p:sp>
      <p:sp>
        <p:nvSpPr>
          <p:cNvPr id="13" name="CuadroTexto 12">
            <a:extLst>
              <a:ext uri="{FF2B5EF4-FFF2-40B4-BE49-F238E27FC236}">
                <a16:creationId xmlns:a16="http://schemas.microsoft.com/office/drawing/2014/main" id="{28594A8A-7DAB-60C9-59B8-F7DF2AEE55DD}"/>
              </a:ext>
            </a:extLst>
          </p:cNvPr>
          <p:cNvSpPr txBox="1"/>
          <p:nvPr/>
        </p:nvSpPr>
        <p:spPr>
          <a:xfrm>
            <a:off x="131896" y="2354283"/>
            <a:ext cx="6114472" cy="1054135"/>
          </a:xfrm>
          <a:prstGeom prst="rect">
            <a:avLst/>
          </a:prstGeom>
          <a:noFill/>
        </p:spPr>
        <p:txBody>
          <a:bodyPr wrap="square">
            <a:spAutoFit/>
          </a:bodyPr>
          <a:lstStyle/>
          <a:p>
            <a:r>
              <a:rPr lang="es-MX" sz="1250" dirty="0">
                <a:effectLst/>
                <a:latin typeface="Calibri" panose="020F0502020204030204" pitchFamily="34" charset="0"/>
                <a:ea typeface="Calibri" panose="020F0502020204030204" pitchFamily="34" charset="0"/>
              </a:rPr>
              <a:t>Una muestra con estratificación  se aplican los fpc en cada estrato, uno o más estratos tendrán fracciones de muestreo f altas, reduciendo los errores estándar, en muestreos multiétapicos habrá fracciones de muestreo f distintas en cada etapa siendo involucradas en la estimación de la varianza de θ̂. El efecto de los mismos en la estimación de la varianza depende de la variación de los indicadores objetivos en las unidades primarias de muestreo</a:t>
            </a:r>
            <a:endParaRPr lang="es-MX" sz="1250" dirty="0"/>
          </a:p>
        </p:txBody>
      </p:sp>
      <p:sp>
        <p:nvSpPr>
          <p:cNvPr id="15" name="CuadroTexto 14">
            <a:extLst>
              <a:ext uri="{FF2B5EF4-FFF2-40B4-BE49-F238E27FC236}">
                <a16:creationId xmlns:a16="http://schemas.microsoft.com/office/drawing/2014/main" id="{BB006ACD-F577-22DC-44C1-9382B8ED417B}"/>
              </a:ext>
            </a:extLst>
          </p:cNvPr>
          <p:cNvSpPr txBox="1"/>
          <p:nvPr/>
        </p:nvSpPr>
        <p:spPr>
          <a:xfrm>
            <a:off x="7248128" y="2912475"/>
            <a:ext cx="4618421" cy="1626599"/>
          </a:xfrm>
          <a:prstGeom prst="rect">
            <a:avLst/>
          </a:prstGeom>
          <a:noFill/>
        </p:spPr>
        <p:txBody>
          <a:bodyPr wrap="square">
            <a:spAutoFit/>
          </a:bodyPr>
          <a:lstStyle/>
          <a:p>
            <a:pPr algn="just">
              <a:lnSpc>
                <a:spcPct val="107000"/>
              </a:lnSpc>
              <a:spcAft>
                <a:spcPts val="800"/>
              </a:spcAft>
              <a:buNone/>
            </a:pPr>
            <a:r>
              <a:rPr lang="es-MX" sz="1250" dirty="0">
                <a:effectLst/>
                <a:latin typeface="Calibri" panose="020F0502020204030204" pitchFamily="34" charset="0"/>
                <a:ea typeface="Calibri" panose="020F0502020204030204" pitchFamily="34" charset="0"/>
                <a:cs typeface="Times New Roman" panose="02020603050405020304" pitchFamily="18" charset="0"/>
              </a:rPr>
              <a:t>Si la fracción de muestreo de la primera etapa es pequeña, la contribución a la varianza θ del submuestreo en las siguientes etapas no será considerable, los intervalos de confianza se determinan según el nivel de confianza para la muestra y se emplean en la varianza del estimador:</a:t>
            </a:r>
          </a:p>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Intervalo de confianza: e 100(1 − α) % para θ (asumiendo la normal del estimador).</a:t>
            </a:r>
          </a:p>
        </p:txBody>
      </p:sp>
      <p:pic>
        <p:nvPicPr>
          <p:cNvPr id="16" name="Imagen 15">
            <a:extLst>
              <a:ext uri="{FF2B5EF4-FFF2-40B4-BE49-F238E27FC236}">
                <a16:creationId xmlns:a16="http://schemas.microsoft.com/office/drawing/2014/main" id="{FB93807D-F293-E0E3-E832-60F6BBE2C512}"/>
              </a:ext>
            </a:extLst>
          </p:cNvPr>
          <p:cNvPicPr>
            <a:picLocks noChangeAspect="1"/>
          </p:cNvPicPr>
          <p:nvPr/>
        </p:nvPicPr>
        <p:blipFill>
          <a:blip r:embed="rId3"/>
          <a:stretch>
            <a:fillRect/>
          </a:stretch>
        </p:blipFill>
        <p:spPr>
          <a:xfrm>
            <a:off x="5339219" y="3615095"/>
            <a:ext cx="1814297" cy="506936"/>
          </a:xfrm>
          <a:prstGeom prst="rect">
            <a:avLst/>
          </a:prstGeom>
        </p:spPr>
      </p:pic>
      <p:sp>
        <p:nvSpPr>
          <p:cNvPr id="18" name="CuadroTexto 17">
            <a:extLst>
              <a:ext uri="{FF2B5EF4-FFF2-40B4-BE49-F238E27FC236}">
                <a16:creationId xmlns:a16="http://schemas.microsoft.com/office/drawing/2014/main" id="{4847580B-96EA-15BD-ABEC-B1E5358D4E46}"/>
              </a:ext>
            </a:extLst>
          </p:cNvPr>
          <p:cNvSpPr txBox="1"/>
          <p:nvPr/>
        </p:nvSpPr>
        <p:spPr>
          <a:xfrm>
            <a:off x="307734" y="4466063"/>
            <a:ext cx="5486917" cy="287771"/>
          </a:xfrm>
          <a:prstGeom prst="rect">
            <a:avLst/>
          </a:prstGeom>
          <a:noFill/>
        </p:spPr>
        <p:txBody>
          <a:bodyPr wrap="square">
            <a:spAutoFit/>
          </a:bodyPr>
          <a:lstStyle/>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El efecto del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250" dirty="0">
                <a:effectLst/>
                <a:latin typeface="Calibri" panose="020F0502020204030204" pitchFamily="34" charset="0"/>
                <a:ea typeface="Calibri" panose="020F0502020204030204" pitchFamily="34" charset="0"/>
                <a:cs typeface="Times New Roman" panose="02020603050405020304" pitchFamily="18" charset="0"/>
              </a:rPr>
              <a:t>(θ̂) para el estimador θ bajo el muestral p con muestra n.</a:t>
            </a:r>
          </a:p>
        </p:txBody>
      </p:sp>
      <p:pic>
        <p:nvPicPr>
          <p:cNvPr id="19" name="Imagen 18">
            <a:extLst>
              <a:ext uri="{FF2B5EF4-FFF2-40B4-BE49-F238E27FC236}">
                <a16:creationId xmlns:a16="http://schemas.microsoft.com/office/drawing/2014/main" id="{F28E9FB0-B851-054A-22DE-06EFAE8C4D0C}"/>
              </a:ext>
            </a:extLst>
          </p:cNvPr>
          <p:cNvPicPr>
            <a:picLocks noChangeAspect="1"/>
          </p:cNvPicPr>
          <p:nvPr/>
        </p:nvPicPr>
        <p:blipFill>
          <a:blip r:embed="rId4"/>
          <a:stretch>
            <a:fillRect/>
          </a:stretch>
        </p:blipFill>
        <p:spPr>
          <a:xfrm>
            <a:off x="2693834" y="5152163"/>
            <a:ext cx="1475740" cy="552450"/>
          </a:xfrm>
          <a:prstGeom prst="rect">
            <a:avLst/>
          </a:prstGeom>
        </p:spPr>
      </p:pic>
      <p:sp>
        <p:nvSpPr>
          <p:cNvPr id="21" name="CuadroTexto 20">
            <a:extLst>
              <a:ext uri="{FF2B5EF4-FFF2-40B4-BE49-F238E27FC236}">
                <a16:creationId xmlns:a16="http://schemas.microsoft.com/office/drawing/2014/main" id="{6706B3D1-CA95-2293-75EB-5452FA48B619}"/>
              </a:ext>
            </a:extLst>
          </p:cNvPr>
          <p:cNvSpPr txBox="1"/>
          <p:nvPr/>
        </p:nvSpPr>
        <p:spPr>
          <a:xfrm>
            <a:off x="5879976" y="4741693"/>
            <a:ext cx="6114472" cy="1297791"/>
          </a:xfrm>
          <a:prstGeom prst="rect">
            <a:avLst/>
          </a:prstGeom>
          <a:noFill/>
        </p:spPr>
        <p:txBody>
          <a:bodyPr wrap="square">
            <a:spAutoFit/>
          </a:bodyPr>
          <a:lstStyle/>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del estimador bajo el diseño muestral p. </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𝑉𝑎𝑟𝑀𝐴𝑆</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para el estimador con el diseño aleatorio simple sin remplazo.</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&gt; 1; la varianza del estimador   θ es mayor usando el diseño p.</a:t>
            </a:r>
          </a:p>
          <a:p>
            <a:pPr algn="just">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El intervalo de confianza debe considerarse el efecto del diseño, multiplicando los limites por la raíz cuadrada del DEFF.</a:t>
            </a:r>
          </a:p>
        </p:txBody>
      </p:sp>
    </p:spTree>
    <p:extLst>
      <p:ext uri="{BB962C8B-B14F-4D97-AF65-F5344CB8AC3E}">
        <p14:creationId xmlns:p14="http://schemas.microsoft.com/office/powerpoint/2010/main" val="33862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7001784-5680-96B2-1309-41C9FC4B01E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D2A36F33-C143-A79C-41DE-E58319E986E6}"/>
              </a:ext>
            </a:extLst>
          </p:cNvPr>
          <p:cNvSpPr txBox="1">
            <a:spLocks/>
          </p:cNvSpPr>
          <p:nvPr/>
        </p:nvSpPr>
        <p:spPr>
          <a:xfrm>
            <a:off x="2207568" y="25718"/>
            <a:ext cx="878497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Indicadores de calidad de precisión para indicadores objetivo.</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8" name="CuadroTexto 7">
            <a:extLst>
              <a:ext uri="{FF2B5EF4-FFF2-40B4-BE49-F238E27FC236}">
                <a16:creationId xmlns:a16="http://schemas.microsoft.com/office/drawing/2014/main" id="{C25EAC36-B36E-97E8-5C88-102E2CA1AA61}"/>
              </a:ext>
            </a:extLst>
          </p:cNvPr>
          <p:cNvSpPr txBox="1"/>
          <p:nvPr/>
        </p:nvSpPr>
        <p:spPr>
          <a:xfrm>
            <a:off x="839416" y="831110"/>
            <a:ext cx="10657184" cy="1069332"/>
          </a:xfrm>
          <a:prstGeom prst="rect">
            <a:avLst/>
          </a:prstGeom>
          <a:noFill/>
        </p:spPr>
        <p:txBody>
          <a:bodyPr wrap="square">
            <a:spAutoFit/>
          </a:bodyPr>
          <a:lstStyle/>
          <a:p>
            <a:pPr algn="just">
              <a:lnSpc>
                <a:spcPct val="107000"/>
              </a:lnSpc>
              <a:spcAft>
                <a:spcPts val="800"/>
              </a:spcAft>
            </a:pPr>
            <a:r>
              <a:rPr lang="es-MX" sz="1500" dirty="0">
                <a:effectLst/>
                <a:latin typeface="Calibri" panose="020F0502020204030204" pitchFamily="34" charset="0"/>
                <a:ea typeface="Calibri" panose="020F0502020204030204" pitchFamily="34" charset="0"/>
                <a:cs typeface="Times New Roman" panose="02020603050405020304" pitchFamily="18" charset="0"/>
              </a:rPr>
              <a:t>Se adoptaron cuatro indicadores para medir la precisión de las encuestas probabilísticas, son; coeficiente de variación, el error estándar y el intervalo de confianza. Para medir las encuestas no probabilísticas se usa con la cobertura de la variable de diseño, esta representa el porcentaje alcanzado de la variable de diseño, pudiendo ser la variable que se basa la selección no probabilística de la muestra u otra considerada el diseño conforme a la muestra.</a:t>
            </a:r>
          </a:p>
        </p:txBody>
      </p:sp>
      <p:pic>
        <p:nvPicPr>
          <p:cNvPr id="9" name="Imagen 8">
            <a:extLst>
              <a:ext uri="{FF2B5EF4-FFF2-40B4-BE49-F238E27FC236}">
                <a16:creationId xmlns:a16="http://schemas.microsoft.com/office/drawing/2014/main" id="{2E6CCDF2-F2A6-EFFC-DD99-978FE85C9701}"/>
              </a:ext>
            </a:extLst>
          </p:cNvPr>
          <p:cNvPicPr>
            <a:picLocks noChangeAspect="1"/>
          </p:cNvPicPr>
          <p:nvPr/>
        </p:nvPicPr>
        <p:blipFill>
          <a:blip r:embed="rId2"/>
          <a:stretch>
            <a:fillRect/>
          </a:stretch>
        </p:blipFill>
        <p:spPr>
          <a:xfrm>
            <a:off x="5807968" y="1900442"/>
            <a:ext cx="1307008" cy="730800"/>
          </a:xfrm>
          <a:prstGeom prst="rect">
            <a:avLst/>
          </a:prstGeom>
        </p:spPr>
      </p:pic>
      <p:sp>
        <p:nvSpPr>
          <p:cNvPr id="11" name="CuadroTexto 10">
            <a:extLst>
              <a:ext uri="{FF2B5EF4-FFF2-40B4-BE49-F238E27FC236}">
                <a16:creationId xmlns:a16="http://schemas.microsoft.com/office/drawing/2014/main" id="{75517523-C55F-71A0-5D43-13C18641EFF9}"/>
              </a:ext>
            </a:extLst>
          </p:cNvPr>
          <p:cNvSpPr txBox="1"/>
          <p:nvPr/>
        </p:nvSpPr>
        <p:spPr>
          <a:xfrm>
            <a:off x="839416" y="3096997"/>
            <a:ext cx="6111240" cy="1367234"/>
          </a:xfrm>
          <a:prstGeom prst="rect">
            <a:avLst/>
          </a:prstGeom>
          <a:noFill/>
        </p:spPr>
        <p:txBody>
          <a:bodyPr wrap="square">
            <a:spAutoFit/>
          </a:bodyPr>
          <a:lstStyle/>
          <a:p>
            <a:pPr algn="just">
              <a:lnSpc>
                <a:spcPct val="107000"/>
              </a:lnSpc>
              <a:spcAft>
                <a:spcPts val="800"/>
              </a:spcAft>
              <a:buNone/>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a:t>
            </a:r>
            <a:r>
              <a:rPr lang="es-MX" sz="1800" dirty="0">
                <a:effectLst/>
                <a:latin typeface="Calibri" panose="020F0502020204030204" pitchFamily="34" charset="0"/>
                <a:ea typeface="Calibri" panose="020F0502020204030204" pitchFamily="34" charset="0"/>
                <a:cs typeface="Times New Roman" panose="02020603050405020304" pitchFamily="18" charset="0"/>
              </a:rPr>
              <a:t>̃ </a:t>
            </a:r>
            <a:r>
              <a:rPr lang="es-MX" sz="1800" dirty="0">
                <a:effectLst/>
                <a:latin typeface="Cambria Math" panose="02040503050406030204" pitchFamily="18" charset="0"/>
                <a:ea typeface="Calibri" panose="020F0502020204030204" pitchFamily="34" charset="0"/>
                <a:cs typeface="Cambria Math" panose="02040503050406030204" pitchFamily="18" charset="0"/>
              </a:rPr>
              <a:t>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𝑚</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la muestra para el dominio D.</a:t>
            </a:r>
          </a:p>
          <a:p>
            <a:pPr algn="just">
              <a:lnSpc>
                <a:spcPct val="107000"/>
              </a:lnSpc>
              <a:spcAft>
                <a:spcPts val="800"/>
              </a:spcAft>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𝑀</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el marco muestral para el dominio D</a:t>
            </a:r>
          </a:p>
        </p:txBody>
      </p:sp>
    </p:spTree>
    <p:extLst>
      <p:ext uri="{BB962C8B-B14F-4D97-AF65-F5344CB8AC3E}">
        <p14:creationId xmlns:p14="http://schemas.microsoft.com/office/powerpoint/2010/main" val="201255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BE1572-DACF-4D7C-AC8B-FE46D749621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C8136E65-B805-AE99-3EF3-71E6E1778500}"/>
              </a:ext>
            </a:extLst>
          </p:cNvPr>
          <p:cNvSpPr txBox="1">
            <a:spLocks/>
          </p:cNvSpPr>
          <p:nvPr/>
        </p:nvSpPr>
        <p:spPr>
          <a:xfrm>
            <a:off x="1055440" y="195654"/>
            <a:ext cx="10441160"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000" dirty="0">
                <a:latin typeface="Calibri"/>
              </a:rPr>
              <a:t>Identificadores de las fuentes de error y Representatividad de la muestra afectada por las fuentes de error.</a:t>
            </a:r>
            <a:endParaRPr kumimoji="0" lang="es-MX" sz="2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3" name="CuadroTexto 2">
            <a:extLst>
              <a:ext uri="{FF2B5EF4-FFF2-40B4-BE49-F238E27FC236}">
                <a16:creationId xmlns:a16="http://schemas.microsoft.com/office/drawing/2014/main" id="{2D2191D1-C7F8-91A5-94D9-65502020D21F}"/>
              </a:ext>
            </a:extLst>
          </p:cNvPr>
          <p:cNvSpPr txBox="1"/>
          <p:nvPr/>
        </p:nvSpPr>
        <p:spPr>
          <a:xfrm>
            <a:off x="263352" y="980728"/>
            <a:ext cx="6873660" cy="1200329"/>
          </a:xfrm>
          <a:prstGeom prst="rect">
            <a:avLst/>
          </a:prstGeom>
          <a:noFill/>
        </p:spPr>
        <p:txBody>
          <a:bodyPr wrap="square">
            <a:spAutoFit/>
          </a:bodyPr>
          <a:lstStyle/>
          <a:p>
            <a:r>
              <a:rPr lang="es-MX" sz="1800" dirty="0">
                <a:effectLst/>
                <a:latin typeface="Calibri" panose="020F0502020204030204" pitchFamily="34" charset="0"/>
                <a:ea typeface="Calibri" panose="020F0502020204030204" pitchFamily="34" charset="0"/>
                <a:cs typeface="Times New Roman" panose="02020603050405020304" pitchFamily="18" charset="0"/>
              </a:rPr>
              <a:t>El error total de muestreo se refiere a las fuentes de sesgo y varianza de la estimación que pueden afectar la precisión de datos muestrales y surgen del diseño de la muestra, captación, procesamiento, análisis de los datos de la encuesta, estas se agrupan en dos clases</a:t>
            </a:r>
            <a:endParaRPr lang="es-MX" dirty="0"/>
          </a:p>
        </p:txBody>
      </p:sp>
      <p:sp>
        <p:nvSpPr>
          <p:cNvPr id="6" name="CuadroTexto 5">
            <a:extLst>
              <a:ext uri="{FF2B5EF4-FFF2-40B4-BE49-F238E27FC236}">
                <a16:creationId xmlns:a16="http://schemas.microsoft.com/office/drawing/2014/main" id="{3CD19A36-5C9A-6780-B921-A2648615C536}"/>
              </a:ext>
            </a:extLst>
          </p:cNvPr>
          <p:cNvSpPr txBox="1"/>
          <p:nvPr/>
        </p:nvSpPr>
        <p:spPr>
          <a:xfrm>
            <a:off x="8022311" y="988688"/>
            <a:ext cx="2304256" cy="1292662"/>
          </a:xfrm>
          <a:prstGeom prst="rect">
            <a:avLst/>
          </a:prstGeom>
          <a:noFill/>
        </p:spPr>
        <p:txBody>
          <a:bodyPr wrap="square">
            <a:spAutoFit/>
          </a:bodyPr>
          <a:lstStyle/>
          <a:p>
            <a:r>
              <a:rPr lang="es-MX" sz="1400" dirty="0">
                <a:latin typeface="Calibri" panose="020F0502020204030204" pitchFamily="34" charset="0"/>
                <a:ea typeface="Calibri" panose="020F0502020204030204" pitchFamily="34" charset="0"/>
                <a:cs typeface="Times New Roman" panose="02020603050405020304" pitchFamily="18" charset="0"/>
              </a:rPr>
              <a:t>E</a:t>
            </a:r>
            <a:r>
              <a:rPr lang="es-MX" sz="1400" dirty="0">
                <a:effectLst/>
                <a:latin typeface="Calibri" panose="020F0502020204030204" pitchFamily="34" charset="0"/>
                <a:ea typeface="Calibri" panose="020F0502020204030204" pitchFamily="34" charset="0"/>
                <a:cs typeface="Times New Roman" panose="02020603050405020304" pitchFamily="18" charset="0"/>
              </a:rPr>
              <a:t>stas se agrupan en dos clases:</a:t>
            </a:r>
            <a:endParaRPr lang="es-ES" sz="14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ES" sz="1600" dirty="0">
                <a:latin typeface="Calibri" panose="020F0502020204030204" pitchFamily="34" charset="0"/>
                <a:cs typeface="Times New Roman" panose="02020603050405020304" pitchFamily="18" charset="0"/>
              </a:rPr>
              <a:t>R</a:t>
            </a:r>
            <a:r>
              <a:rPr lang="es-MX" sz="1600" dirty="0">
                <a:latin typeface="Calibri" panose="020F0502020204030204" pitchFamily="34" charset="0"/>
                <a:cs typeface="Times New Roman" panose="02020603050405020304" pitchFamily="18" charset="0"/>
              </a:rPr>
              <a:t>eprentación   </a:t>
            </a:r>
          </a:p>
          <a:p>
            <a:pPr marL="285750" indent="-285750">
              <a:buFont typeface="Arial" panose="020B0604020202020204" pitchFamily="34" charset="0"/>
              <a:buChar char="•"/>
            </a:pPr>
            <a:r>
              <a:rPr lang="es-MX" sz="1600" dirty="0">
                <a:latin typeface="Calibri" panose="020F0502020204030204" pitchFamily="34" charset="0"/>
                <a:cs typeface="Times New Roman" panose="02020603050405020304" pitchFamily="18" charset="0"/>
              </a:rPr>
              <a:t>Medición</a:t>
            </a:r>
          </a:p>
          <a:p>
            <a:endParaRPr lang="es-MX" dirty="0"/>
          </a:p>
        </p:txBody>
      </p:sp>
      <p:sp>
        <p:nvSpPr>
          <p:cNvPr id="8" name="CuadroTexto 7">
            <a:extLst>
              <a:ext uri="{FF2B5EF4-FFF2-40B4-BE49-F238E27FC236}">
                <a16:creationId xmlns:a16="http://schemas.microsoft.com/office/drawing/2014/main" id="{90808985-ED49-5E40-8193-618042E4163C}"/>
              </a:ext>
            </a:extLst>
          </p:cNvPr>
          <p:cNvSpPr txBox="1"/>
          <p:nvPr/>
        </p:nvSpPr>
        <p:spPr>
          <a:xfrm>
            <a:off x="1199456" y="2507308"/>
            <a:ext cx="3096344" cy="923330"/>
          </a:xfrm>
          <a:prstGeom prst="rect">
            <a:avLst/>
          </a:prstGeom>
          <a:noFill/>
        </p:spPr>
        <p:txBody>
          <a:bodyPr wrap="square">
            <a:spAutoFit/>
          </a:bodyPr>
          <a:lstStyle/>
          <a:p>
            <a:r>
              <a:rPr lang="es-MX" sz="1800" b="1" dirty="0">
                <a:effectLst/>
                <a:latin typeface="Calibri" panose="020F0502020204030204" pitchFamily="34" charset="0"/>
                <a:ea typeface="Calibri" panose="020F0502020204030204" pitchFamily="34" charset="0"/>
                <a:cs typeface="Times New Roman" panose="02020603050405020304" pitchFamily="18" charset="0"/>
              </a:rPr>
              <a:t>La representatividad de una muestra está afectada por las siguientes fuentes de error</a:t>
            </a:r>
            <a:endParaRPr lang="es-MX" dirty="0"/>
          </a:p>
        </p:txBody>
      </p:sp>
      <p:sp>
        <p:nvSpPr>
          <p:cNvPr id="9" name="CuadroTexto 8">
            <a:extLst>
              <a:ext uri="{FF2B5EF4-FFF2-40B4-BE49-F238E27FC236}">
                <a16:creationId xmlns:a16="http://schemas.microsoft.com/office/drawing/2014/main" id="{CB6744CF-01D5-B2E4-75C6-6003D39D1A59}"/>
              </a:ext>
            </a:extLst>
          </p:cNvPr>
          <p:cNvSpPr txBox="1"/>
          <p:nvPr/>
        </p:nvSpPr>
        <p:spPr>
          <a:xfrm>
            <a:off x="1055440" y="4064546"/>
            <a:ext cx="3096344"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cobertura</a:t>
            </a:r>
            <a:r>
              <a:rPr lang="es-MX" dirty="0">
                <a:latin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de muestreo</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no respuesta</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ajuste posteriores</a:t>
            </a: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0" name="Flecha: a la derecha 9">
            <a:extLst>
              <a:ext uri="{FF2B5EF4-FFF2-40B4-BE49-F238E27FC236}">
                <a16:creationId xmlns:a16="http://schemas.microsoft.com/office/drawing/2014/main" id="{6111A49B-CAFD-7A1A-3387-E7E274EFC6AF}"/>
              </a:ext>
            </a:extLst>
          </p:cNvPr>
          <p:cNvSpPr/>
          <p:nvPr/>
        </p:nvSpPr>
        <p:spPr>
          <a:xfrm rot="5400000">
            <a:off x="7217125" y="3316452"/>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8227D85F-CC15-83FF-40AF-6D1CAD379EF0}"/>
              </a:ext>
            </a:extLst>
          </p:cNvPr>
          <p:cNvSpPr txBox="1"/>
          <p:nvPr/>
        </p:nvSpPr>
        <p:spPr>
          <a:xfrm>
            <a:off x="5815864" y="2600666"/>
            <a:ext cx="3880535" cy="369332"/>
          </a:xfrm>
          <a:prstGeom prst="rect">
            <a:avLst/>
          </a:prstGeom>
          <a:noFill/>
        </p:spPr>
        <p:txBody>
          <a:bodyPr wrap="square">
            <a:spAutoFit/>
          </a:bodyPr>
          <a:lstStyle/>
          <a:p>
            <a:r>
              <a:rPr lang="es-ES" b="1" dirty="0">
                <a:latin typeface="Calibri" panose="020F0502020204030204" pitchFamily="34" charset="0"/>
                <a:cs typeface="Times New Roman" panose="02020603050405020304" pitchFamily="18" charset="0"/>
              </a:rPr>
              <a:t>C</a:t>
            </a:r>
            <a:r>
              <a:rPr lang="es-MX" b="1" dirty="0">
                <a:latin typeface="Calibri" panose="020F0502020204030204" pitchFamily="34" charset="0"/>
                <a:cs typeface="Times New Roman" panose="02020603050405020304" pitchFamily="18" charset="0"/>
              </a:rPr>
              <a:t>omponentes del error de medición</a:t>
            </a:r>
            <a:endParaRPr lang="es-MX" dirty="0"/>
          </a:p>
        </p:txBody>
      </p:sp>
      <p:sp>
        <p:nvSpPr>
          <p:cNvPr id="12" name="Flecha: a la derecha 11">
            <a:extLst>
              <a:ext uri="{FF2B5EF4-FFF2-40B4-BE49-F238E27FC236}">
                <a16:creationId xmlns:a16="http://schemas.microsoft.com/office/drawing/2014/main" id="{1EA69D8E-C82E-DA6D-8799-54B3989C6091}"/>
              </a:ext>
            </a:extLst>
          </p:cNvPr>
          <p:cNvSpPr/>
          <p:nvPr/>
        </p:nvSpPr>
        <p:spPr>
          <a:xfrm rot="5400000">
            <a:off x="2002459" y="365714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3E407D5C-788E-3B4D-B7D8-6915F3FB49FC}"/>
              </a:ext>
            </a:extLst>
          </p:cNvPr>
          <p:cNvSpPr txBox="1"/>
          <p:nvPr/>
        </p:nvSpPr>
        <p:spPr>
          <a:xfrm>
            <a:off x="5951984" y="3900980"/>
            <a:ext cx="5114047"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Validez</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medición y en el proceso de respuesta</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procesamiento</a:t>
            </a:r>
          </a:p>
          <a:p>
            <a:endParaRPr lang="es-MX"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4" name="Flecha: a la derecha 13">
            <a:extLst>
              <a:ext uri="{FF2B5EF4-FFF2-40B4-BE49-F238E27FC236}">
                <a16:creationId xmlns:a16="http://schemas.microsoft.com/office/drawing/2014/main" id="{8EA608ED-B7D7-4B7E-A309-189D88DF16E7}"/>
              </a:ext>
            </a:extLst>
          </p:cNvPr>
          <p:cNvSpPr/>
          <p:nvPr/>
        </p:nvSpPr>
        <p:spPr>
          <a:xfrm>
            <a:off x="7300315" y="1345370"/>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86252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588E351-E49A-19E4-8394-3D6BCD7E4265}"/>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7" name="CuadroTexto 6">
            <a:extLst>
              <a:ext uri="{FF2B5EF4-FFF2-40B4-BE49-F238E27FC236}">
                <a16:creationId xmlns:a16="http://schemas.microsoft.com/office/drawing/2014/main" id="{C25C8867-5A04-404C-B2F9-112B15257763}"/>
              </a:ext>
            </a:extLst>
          </p:cNvPr>
          <p:cNvSpPr txBox="1"/>
          <p:nvPr/>
        </p:nvSpPr>
        <p:spPr>
          <a:xfrm>
            <a:off x="6444822" y="3573016"/>
            <a:ext cx="5472608" cy="2451735"/>
          </a:xfrm>
          <a:prstGeom prst="roundRect">
            <a:avLst/>
          </a:prstGeom>
          <a:solidFill>
            <a:srgbClr val="FF0000">
              <a:alpha val="30000"/>
            </a:srgbClr>
          </a:solidFill>
          <a:ln>
            <a:solidFill>
              <a:srgbClr val="C00000"/>
            </a:solidFill>
          </a:ln>
        </p:spPr>
        <p:txBody>
          <a:bodyPr wrap="square">
            <a:spAutoFit/>
          </a:bodyPr>
          <a:lstStyle/>
          <a:p>
            <a:pPr algn="ctr"/>
            <a:r>
              <a:rPr lang="es-MX" b="1" dirty="0">
                <a:latin typeface="Calibri" panose="020F0502020204030204" pitchFamily="34" charset="0"/>
                <a:cs typeface="Times New Roman" panose="02020603050405020304" pitchFamily="18" charset="0"/>
              </a:rPr>
              <a:t>Riesgos :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que el calculo de los estimadores sean mas imprecisos.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sesgo de selección.</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elegir un método determinístico puede haber alta entropía.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utilizar métodos probabilísticos el calculo de los estimadores puede ser bastante complicado.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información de algunas empresas.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Tiene una tasa de no respuesta alta ligeramente debajo del 50% (44.85%)</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de recursos de momento (al menos hasta tener el acceso a los microdatos INEGI).</a:t>
            </a:r>
          </a:p>
        </p:txBody>
      </p:sp>
      <p:sp>
        <p:nvSpPr>
          <p:cNvPr id="8" name="CuadroTexto 7">
            <a:extLst>
              <a:ext uri="{FF2B5EF4-FFF2-40B4-BE49-F238E27FC236}">
                <a16:creationId xmlns:a16="http://schemas.microsoft.com/office/drawing/2014/main" id="{CE9E2212-1643-4EC6-AECA-10B60149B87C}"/>
              </a:ext>
            </a:extLst>
          </p:cNvPr>
          <p:cNvSpPr txBox="1"/>
          <p:nvPr/>
        </p:nvSpPr>
        <p:spPr>
          <a:xfrm>
            <a:off x="274570" y="3068960"/>
            <a:ext cx="5832648" cy="3064669"/>
          </a:xfrm>
          <a:prstGeom prst="roundRect">
            <a:avLst/>
          </a:prstGeom>
          <a:solidFill>
            <a:srgbClr val="00B0F0">
              <a:alpha val="30000"/>
            </a:srgbClr>
          </a:solidFill>
        </p:spPr>
        <p:txBody>
          <a:bodyPr wrap="square">
            <a:spAutoFit/>
          </a:bodyPr>
          <a:lstStyle/>
          <a:p>
            <a:pPr algn="ctr"/>
            <a:r>
              <a:rPr lang="es-MX" b="1" dirty="0">
                <a:latin typeface="Calibri" panose="020F0502020204030204" pitchFamily="34" charset="0"/>
                <a:cs typeface="Times New Roman" panose="02020603050405020304" pitchFamily="18" charset="0"/>
              </a:rPr>
              <a:t>Análisis de la encuesta: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o de estructura de un marco muestral.</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Selección de unidades muestrales por medio de elección en base a ciertas características, realizada de forma determinística.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un Universo muestral pequeño.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mucha homogeneidad en los datos, de las unidades muestrales que participan en la encuesta,  por lo que la muestra que se tenga pueda que no represente el universo real de las empresas que tienen servicios financieros con el exterior.</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La distribución de los datos de la muestra es desconocida.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No se dispone de información auxiliar para realizar estratificación (ingresos, egresos, numero de empleados, porcentaje de uso de materias primas extranjeras, porcentaje de venta de materias primas nacionales ).</a:t>
            </a:r>
          </a:p>
        </p:txBody>
      </p:sp>
      <p:sp>
        <p:nvSpPr>
          <p:cNvPr id="11" name="CuadroTexto 10">
            <a:extLst>
              <a:ext uri="{FF2B5EF4-FFF2-40B4-BE49-F238E27FC236}">
                <a16:creationId xmlns:a16="http://schemas.microsoft.com/office/drawing/2014/main" id="{1925C810-5F8F-4D99-BBB3-A35194676D58}"/>
              </a:ext>
            </a:extLst>
          </p:cNvPr>
          <p:cNvSpPr txBox="1"/>
          <p:nvPr/>
        </p:nvSpPr>
        <p:spPr>
          <a:xfrm>
            <a:off x="6081698" y="1042461"/>
            <a:ext cx="5965446" cy="2123658"/>
          </a:xfrm>
          <a:prstGeom prst="rect">
            <a:avLst/>
          </a:prstGeom>
          <a:noFill/>
        </p:spPr>
        <p:txBody>
          <a:bodyPr wrap="square">
            <a:spAutoFit/>
          </a:bodyPr>
          <a:lstStyle/>
          <a:p>
            <a:r>
              <a:rPr lang="es-MX" sz="1100" dirty="0"/>
              <a:t>Unidad de muestreo son las empresas nacionales que reportan alguna interacción con entidades no residentes en cuanto a :</a:t>
            </a:r>
          </a:p>
          <a:p>
            <a:endParaRPr lang="es-MX" sz="1100" dirty="0"/>
          </a:p>
          <a:p>
            <a:pPr marL="285750" indent="-285750">
              <a:buFont typeface="Arial" panose="020B0604020202020204" pitchFamily="34" charset="0"/>
              <a:buChar char="•"/>
            </a:pPr>
            <a:r>
              <a:rPr lang="es-MX" sz="1100" dirty="0"/>
              <a:t>Servicios Financieros – empresas que tienen acceso a servicios financieros, contiene empresas de todos los tamaños debido al uso de servicios financieros.</a:t>
            </a:r>
          </a:p>
          <a:p>
            <a:pPr marL="285750" indent="-285750">
              <a:buFont typeface="Arial" panose="020B0604020202020204" pitchFamily="34" charset="0"/>
              <a:buChar char="•"/>
            </a:pPr>
            <a:r>
              <a:rPr lang="es-MX" sz="1100" dirty="0"/>
              <a:t>Activos financieros – empresas medianas o grandes,  que tienen reservas de su excedente de capital en inversión en activos extranjeros como medida de ahorro o empresas que emiten deuda o acciones  para lograr financiarse al requerir de mayores ingresos para mantener sus costos de operación.</a:t>
            </a:r>
          </a:p>
          <a:p>
            <a:pPr marL="285750" indent="-285750">
              <a:buFont typeface="Arial" panose="020B0604020202020204" pitchFamily="34" charset="0"/>
              <a:buChar char="•"/>
            </a:pPr>
            <a:r>
              <a:rPr lang="es-MX" sz="1100" dirty="0"/>
              <a:t>Coberturas derivados – empresas que requieren asegurar el precio de ciertos bienes o divisas,  para cubrirse en cuestiones futuras o asegurando una determinada cantidad de materias primas o del costo de ellas para poder producir determinado numero de bienes a futuro.</a:t>
            </a:r>
          </a:p>
        </p:txBody>
      </p:sp>
      <p:sp>
        <p:nvSpPr>
          <p:cNvPr id="12" name="CuadroTexto 11">
            <a:extLst>
              <a:ext uri="{FF2B5EF4-FFF2-40B4-BE49-F238E27FC236}">
                <a16:creationId xmlns:a16="http://schemas.microsoft.com/office/drawing/2014/main" id="{1ED96AB9-DD88-4D2D-A235-7A3847107E4C}"/>
              </a:ext>
            </a:extLst>
          </p:cNvPr>
          <p:cNvSpPr txBox="1"/>
          <p:nvPr/>
        </p:nvSpPr>
        <p:spPr>
          <a:xfrm>
            <a:off x="697055" y="1268760"/>
            <a:ext cx="4586244" cy="1015663"/>
          </a:xfrm>
          <a:prstGeom prst="rect">
            <a:avLst/>
          </a:prstGeom>
          <a:noFill/>
        </p:spPr>
        <p:txBody>
          <a:bodyPr wrap="square">
            <a:spAutoFit/>
          </a:bodyPr>
          <a:lstStyle/>
          <a:p>
            <a:r>
              <a:rPr lang="es-MX" sz="1200" dirty="0">
                <a:latin typeface="Calibri" panose="020F0502020204030204" pitchFamily="34" charset="0"/>
                <a:cs typeface="Times New Roman" panose="02020603050405020304" pitchFamily="18" charset="0"/>
              </a:rPr>
              <a:t>Variables a tener en cuenta:</a:t>
            </a:r>
          </a:p>
          <a:p>
            <a:endParaRPr lang="es-MX" sz="1200" dirty="0">
              <a:latin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Sector actividad económica SCIAN</a:t>
            </a: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Tamaño de la empresa denotado por el DOF </a:t>
            </a: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Ingresos y Egresos de las empresas</a:t>
            </a:r>
            <a:endParaRPr lang="es-MX" dirty="0"/>
          </a:p>
        </p:txBody>
      </p:sp>
      <p:sp>
        <p:nvSpPr>
          <p:cNvPr id="13" name="Título 1">
            <a:extLst>
              <a:ext uri="{FF2B5EF4-FFF2-40B4-BE49-F238E27FC236}">
                <a16:creationId xmlns:a16="http://schemas.microsoft.com/office/drawing/2014/main" id="{722F5114-891C-48EA-BE54-06F55D124679}"/>
              </a:ext>
            </a:extLst>
          </p:cNvPr>
          <p:cNvSpPr txBox="1">
            <a:spLocks/>
          </p:cNvSpPr>
          <p:nvPr/>
        </p:nvSpPr>
        <p:spPr>
          <a:xfrm>
            <a:off x="666572" y="140100"/>
            <a:ext cx="1094521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Análisis y Criterios de la Encuesta Financiera del  Sector Externo de entidades nacionales que interactúan con individuos no residentes.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Tree>
    <p:extLst>
      <p:ext uri="{BB962C8B-B14F-4D97-AF65-F5344CB8AC3E}">
        <p14:creationId xmlns:p14="http://schemas.microsoft.com/office/powerpoint/2010/main" val="393501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7288A7C2-E662-4776-91A5-C46D8A19055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76E33CC1-E2F3-4409-8005-08BE6CEECC2A}"/>
              </a:ext>
            </a:extLst>
          </p:cNvPr>
          <p:cNvSpPr txBox="1">
            <a:spLocks/>
          </p:cNvSpPr>
          <p:nvPr/>
        </p:nvSpPr>
        <p:spPr>
          <a:xfrm>
            <a:off x="983432" y="166764"/>
            <a:ext cx="1094521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Propuesta para la Encuesta Financiera del  Sector Externo de entidades nacionales que interactúan con individuos no residentes.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7" name="CuadroTexto 16">
            <a:extLst>
              <a:ext uri="{FF2B5EF4-FFF2-40B4-BE49-F238E27FC236}">
                <a16:creationId xmlns:a16="http://schemas.microsoft.com/office/drawing/2014/main" id="{9B98FC1C-E79B-4CEB-9A47-D7B900901F94}"/>
              </a:ext>
            </a:extLst>
          </p:cNvPr>
          <p:cNvSpPr txBox="1"/>
          <p:nvPr/>
        </p:nvSpPr>
        <p:spPr>
          <a:xfrm>
            <a:off x="191344" y="800943"/>
            <a:ext cx="6571042" cy="2593018"/>
          </a:xfrm>
          <a:prstGeom prst="rect">
            <a:avLst/>
          </a:prstGeom>
          <a:noFill/>
        </p:spPr>
        <p:txBody>
          <a:bodyPr wrap="square">
            <a:spAutoFit/>
          </a:bodyPr>
          <a:lstStyle/>
          <a:p>
            <a:pPr marL="285750" indent="-285750">
              <a:buFont typeface="Arial" panose="020B0604020202020204" pitchFamily="34" charset="0"/>
              <a:buChar char="•"/>
            </a:pPr>
            <a:endParaRPr lang="es-MX" sz="1250" dirty="0"/>
          </a:p>
          <a:p>
            <a:r>
              <a:rPr lang="es-MX" sz="1250" b="1" dirty="0"/>
              <a:t>Recomendaciones: </a:t>
            </a:r>
          </a:p>
          <a:p>
            <a:endParaRPr lang="es-MX" sz="1250" b="1" dirty="0"/>
          </a:p>
          <a:p>
            <a:pPr marL="285750" indent="-285750">
              <a:buFont typeface="Arial" panose="020B0604020202020204" pitchFamily="34" charset="0"/>
              <a:buChar char="•"/>
            </a:pPr>
            <a:r>
              <a:rPr lang="es-MX" sz="1250" dirty="0"/>
              <a:t>Incluir información auxiliar relevante a el ingreso y el egreso de las empresas, además del tamaño de la población en relación a   el tamaño de la empresa.</a:t>
            </a:r>
          </a:p>
          <a:p>
            <a:endParaRPr lang="es-MX" sz="1250" dirty="0"/>
          </a:p>
          <a:p>
            <a:pPr marL="285750" indent="-285750">
              <a:buFont typeface="Arial" panose="020B0604020202020204" pitchFamily="34" charset="0"/>
              <a:buChar char="•"/>
            </a:pPr>
            <a:r>
              <a:rPr lang="es-MX" sz="1250" dirty="0"/>
              <a:t>Rediseñar el marco muestral con una mejor inclusión que permita tener  mayor  cantidad de variables de estudio,  buscando mayor representatividad de la población de estudio, incluyendo empresas de tamaño pequeño, mediano y alto.</a:t>
            </a:r>
          </a:p>
          <a:p>
            <a:endParaRPr lang="es-MX" sz="1250" b="1" i="1" dirty="0"/>
          </a:p>
          <a:p>
            <a:r>
              <a:rPr lang="es-MX" sz="1250" b="1" i="1" dirty="0"/>
              <a:t>La consideración de clasificación de empresas deberá ser a partir de los criterios de , ingresos y egresos, además del numero de empleados (poner 3 clasificaciones en este caso con base a ciertos márgenes).</a:t>
            </a:r>
          </a:p>
        </p:txBody>
      </p:sp>
      <p:sp>
        <p:nvSpPr>
          <p:cNvPr id="22" name="CuadroTexto 21">
            <a:extLst>
              <a:ext uri="{FF2B5EF4-FFF2-40B4-BE49-F238E27FC236}">
                <a16:creationId xmlns:a16="http://schemas.microsoft.com/office/drawing/2014/main" id="{15FF16D3-815E-47BC-850D-BA6BC55B9332}"/>
              </a:ext>
            </a:extLst>
          </p:cNvPr>
          <p:cNvSpPr txBox="1"/>
          <p:nvPr/>
        </p:nvSpPr>
        <p:spPr>
          <a:xfrm>
            <a:off x="192665" y="3708491"/>
            <a:ext cx="11677796" cy="2785378"/>
          </a:xfrm>
          <a:prstGeom prst="rect">
            <a:avLst/>
          </a:prstGeom>
          <a:noFill/>
        </p:spPr>
        <p:txBody>
          <a:bodyPr wrap="square">
            <a:spAutoFit/>
          </a:bodyPr>
          <a:lstStyle/>
          <a:p>
            <a:r>
              <a:rPr lang="es-MX" sz="1250" dirty="0"/>
              <a:t>Propuesta Marco Muestral:</a:t>
            </a:r>
          </a:p>
          <a:p>
            <a:r>
              <a:rPr lang="es-MX" sz="1250" dirty="0"/>
              <a:t>Esquema de muestreo de carácter probabilístico con muestreo múltiple con estratificación:</a:t>
            </a:r>
          </a:p>
          <a:p>
            <a:endParaRPr lang="es-MX" sz="1250" dirty="0"/>
          </a:p>
          <a:p>
            <a:r>
              <a:rPr lang="es-MX" sz="1250" dirty="0"/>
              <a:t>Partiendo de tres listas independientes :</a:t>
            </a:r>
          </a:p>
          <a:p>
            <a:r>
              <a:rPr lang="es-MX" sz="1250" dirty="0"/>
              <a:t>Grupo I : Con valor de variable de los </a:t>
            </a:r>
            <a:r>
              <a:rPr lang="es-MX" sz="1250" b="1" dirty="0"/>
              <a:t> Se consideren a aquellos que entidades extranjeras posean mas de 10% de la participación en compra de acciones o bonos, o empresas que inviertan en mas de 10% LEER EL CUESTIONARIO DEL PROGRAMA.</a:t>
            </a:r>
            <a:endParaRPr lang="es-MX" sz="1250" dirty="0"/>
          </a:p>
          <a:p>
            <a:r>
              <a:rPr lang="es-MX" sz="1250" dirty="0"/>
              <a:t>Grupo A: muestra con empresas de todos los tamaños , donde se buscara encontrar un registro en uso de servicios financieros internacionales (como el  sistema SWIFT, transacciones de compras en linea internacionales, </a:t>
            </a:r>
            <a:r>
              <a:rPr lang="es-MX" sz="1250" dirty="0" err="1"/>
              <a:t>etc</a:t>
            </a:r>
            <a:r>
              <a:rPr lang="es-MX" sz="1250" dirty="0"/>
              <a:t>).</a:t>
            </a:r>
          </a:p>
          <a:p>
            <a:r>
              <a:rPr lang="es-MX" sz="1250" dirty="0"/>
              <a:t>Grupo B: muestra con mayor enfoque a  empresas grandes y medianas, donde se buscara determinar la compra y venta de activos,  emisión de deuda que tengan declaraciones fiscales (IOSCO / Organización Internacional de Comisiones de Valores).</a:t>
            </a:r>
          </a:p>
          <a:p>
            <a:r>
              <a:rPr lang="es-MX" sz="1250" dirty="0"/>
              <a:t>Grupo C: muestra principalmente cargada a empresas grandes donde se busquen coberturas de derivados.    </a:t>
            </a:r>
          </a:p>
          <a:p>
            <a:endParaRPr lang="es-MX" sz="1250" dirty="0"/>
          </a:p>
          <a:p>
            <a:r>
              <a:rPr lang="es-MX" sz="1250" dirty="0"/>
              <a:t>En este caso se pueden generar estratos con variables auxiliares como :  https://www.inegi.org.mx/contenidos/productos/prod_serv/contenidos/espanol/bvinegi/productos/nueva_estruc/889463920663.pdf</a:t>
            </a:r>
          </a:p>
        </p:txBody>
      </p:sp>
      <p:sp>
        <p:nvSpPr>
          <p:cNvPr id="2" name="CuadroTexto 1">
            <a:extLst>
              <a:ext uri="{FF2B5EF4-FFF2-40B4-BE49-F238E27FC236}">
                <a16:creationId xmlns:a16="http://schemas.microsoft.com/office/drawing/2014/main" id="{8ABF6DCD-5733-A927-51C0-48838F38366F}"/>
              </a:ext>
            </a:extLst>
          </p:cNvPr>
          <p:cNvSpPr txBox="1"/>
          <p:nvPr/>
        </p:nvSpPr>
        <p:spPr>
          <a:xfrm>
            <a:off x="7608168" y="941212"/>
            <a:ext cx="3720531" cy="2977738"/>
          </a:xfrm>
          <a:prstGeom prst="rect">
            <a:avLst/>
          </a:prstGeom>
          <a:noFill/>
        </p:spPr>
        <p:txBody>
          <a:bodyPr wrap="square">
            <a:spAutoFit/>
          </a:bodyPr>
          <a:lstStyle/>
          <a:p>
            <a:pPr marL="285750" indent="-285750">
              <a:buFont typeface="Arial" panose="020B0604020202020204" pitchFamily="34" charset="0"/>
              <a:buChar char="•"/>
            </a:pPr>
            <a:endParaRPr lang="es-MX" sz="1250" dirty="0"/>
          </a:p>
          <a:p>
            <a:r>
              <a:rPr lang="es-MX" sz="1250" b="1" dirty="0"/>
              <a:t>Variables a tener en cuenta:</a:t>
            </a:r>
          </a:p>
          <a:p>
            <a:endParaRPr lang="es-MX" sz="1250" b="1" dirty="0"/>
          </a:p>
          <a:p>
            <a:pPr marL="285750" indent="-285750" algn="just">
              <a:buFont typeface="Arial" panose="020B0604020202020204" pitchFamily="34" charset="0"/>
              <a:buChar char="•"/>
            </a:pPr>
            <a:r>
              <a:rPr lang="es-MX" sz="1250" b="1" dirty="0"/>
              <a:t>Sector de la actividad del SCIAN 3 dígitos para buscar mayor homogeneidad en el sector. </a:t>
            </a:r>
          </a:p>
          <a:p>
            <a:pPr algn="just"/>
            <a:endParaRPr lang="es-MX" sz="1250" b="1" dirty="0"/>
          </a:p>
          <a:p>
            <a:pPr algn="just"/>
            <a:r>
              <a:rPr lang="es-MX" sz="1250" b="1" dirty="0"/>
              <a:t>Tamaño de la empresa : (clasificado en cuanto ingresos/egresos  y población)</a:t>
            </a:r>
          </a:p>
          <a:p>
            <a:pPr algn="just"/>
            <a:endParaRPr lang="es-MX" sz="1250" b="1" dirty="0"/>
          </a:p>
          <a:p>
            <a:pPr marL="285750" indent="-285750" algn="just">
              <a:buFont typeface="Arial" panose="020B0604020202020204" pitchFamily="34" charset="0"/>
              <a:buChar char="•"/>
            </a:pPr>
            <a:r>
              <a:rPr lang="es-MX" sz="1250" dirty="0"/>
              <a:t>Microempresa</a:t>
            </a:r>
          </a:p>
          <a:p>
            <a:pPr marL="285750" indent="-285750" algn="just">
              <a:buFont typeface="Arial" panose="020B0604020202020204" pitchFamily="34" charset="0"/>
              <a:buChar char="•"/>
            </a:pPr>
            <a:r>
              <a:rPr lang="es-MX" sz="1250" dirty="0"/>
              <a:t>Empresa pequeña</a:t>
            </a:r>
          </a:p>
          <a:p>
            <a:pPr marL="285750" indent="-285750" algn="just">
              <a:buFont typeface="Arial" panose="020B0604020202020204" pitchFamily="34" charset="0"/>
              <a:buChar char="•"/>
            </a:pPr>
            <a:r>
              <a:rPr lang="es-MX" sz="1250" dirty="0"/>
              <a:t>Empresa mediana</a:t>
            </a:r>
          </a:p>
          <a:p>
            <a:pPr marL="285750" indent="-285750" algn="just">
              <a:buFont typeface="Arial" panose="020B0604020202020204" pitchFamily="34" charset="0"/>
              <a:buChar char="•"/>
            </a:pPr>
            <a:r>
              <a:rPr lang="es-MX" sz="1250" dirty="0"/>
              <a:t>Empresa grande</a:t>
            </a:r>
          </a:p>
          <a:p>
            <a:endParaRPr lang="es-MX" sz="1250" b="1" dirty="0"/>
          </a:p>
          <a:p>
            <a:pPr marL="285750" indent="-285750">
              <a:buFont typeface="Arial" panose="020B0604020202020204" pitchFamily="34" charset="0"/>
              <a:buChar char="•"/>
            </a:pPr>
            <a:endParaRPr lang="es-MX" sz="1250" b="1" i="1" dirty="0"/>
          </a:p>
        </p:txBody>
      </p:sp>
    </p:spTree>
    <p:extLst>
      <p:ext uri="{BB962C8B-B14F-4D97-AF65-F5344CB8AC3E}">
        <p14:creationId xmlns:p14="http://schemas.microsoft.com/office/powerpoint/2010/main" val="1085331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a:xfrm>
            <a:off x="4583832" y="12981"/>
            <a:ext cx="2475856" cy="936104"/>
          </a:xfrm>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163082" y="980728"/>
            <a:ext cx="11437234" cy="31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6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p>
          <a:p>
            <a:pPr marL="0" indent="0">
              <a:lnSpc>
                <a:spcPct val="150000"/>
              </a:lnSpc>
              <a:buClrTx/>
              <a:buSzTx/>
              <a:buNone/>
            </a:pP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(2010).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Nota técnica de estratificación univariada: Censo de Población y Vivienda 2010</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https://gaia.inegi.org.mx/scince2/documentos/scince/metodo_notaTecnica.pdf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(2024).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Encuesta de Comercio Internacional de Servicios 2023: ECIS. Síntesis metodológica</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https://www.inegi.org.mx/contenidos/productos/prod_serv/contenidos/espanol/bvinegi/productos/nueva_estruc/889463920663.pdf</a:t>
            </a: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(s.f.).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Guía de diseño de la muestra para encuestas</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marL="0" indent="0"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https://www.inegi.org.mx/contenidos/infraestructura/aseguramiento/doc/guia_de_diseno_de_lamuestra_para_encuestas.pdf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24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263352" y="109487"/>
            <a:ext cx="12058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Aspectos condicionantes que influyen en la decisión sobre el esquema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407368" y="1186486"/>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Diseño de Muestra : </a:t>
            </a:r>
            <a:r>
              <a:rPr lang="es-MX" sz="2000" dirty="0">
                <a:solidFill>
                  <a:srgbClr val="182B47"/>
                </a:solidFill>
              </a:rPr>
              <a:t>unidad de muestreo.</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Fase de documentación de las necesidades : </a:t>
            </a:r>
            <a:r>
              <a:rPr lang="es-MX" sz="1900" dirty="0">
                <a:solidFill>
                  <a:srgbClr val="182B47"/>
                </a:solidFill>
              </a:rPr>
              <a:t>temática de la información a generar, población objeto de estudio, dominios de estudio, cobertura y desglose geográfico, referencia temporal, periodicidad de captación de datos.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o estructura de marco de muestreo : </a:t>
            </a:r>
            <a:r>
              <a:rPr lang="es-MX" sz="1900" dirty="0">
                <a:solidFill>
                  <a:srgbClr val="182B47"/>
                </a:solidFill>
              </a:rPr>
              <a:t>disponer o no de un marco muestral, o si las unidades muestrales son desiguales.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de los recursos: </a:t>
            </a:r>
            <a:r>
              <a:rPr lang="es-MX" sz="1900" dirty="0">
                <a:solidFill>
                  <a:srgbClr val="182B47"/>
                </a:solidFill>
              </a:rPr>
              <a:t>dificultad de obtener buena precisión con presupuesto ajustado y duración del evento, el no probabilístico es menos costoso, pero es menos preciso, mientras el probabilístico es mas caro pero tiene mayor precisión.</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Diseño conceptual cantidad de variables de estudio : </a:t>
            </a:r>
            <a:r>
              <a:rPr lang="es-MX" sz="1900" dirty="0">
                <a:solidFill>
                  <a:srgbClr val="182B47"/>
                </a:solidFill>
              </a:rPr>
              <a:t>Cantidad de variables de estudio, frecuencia de la característica con la que se presenta el fenómeno en la población de estudio, cobertura de valores.</a:t>
            </a:r>
            <a:endParaRPr lang="es-MX" sz="1900" b="1"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40552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3182533" y="-144652"/>
            <a:ext cx="640871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Elementos del marco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7248128" y="1052736"/>
                <a:ext cx="4464496" cy="424847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M: </a:t>
                </a:r>
                <a:r>
                  <a:rPr lang="es-MX" sz="2000" dirty="0">
                    <a:solidFill>
                      <a:srgbClr val="182B47"/>
                    </a:solidFill>
                  </a:rPr>
                  <a:t>unión de todos los elementos de la población de estudio, universo de la muestra.</a:t>
                </a:r>
              </a:p>
              <a:p>
                <a:pPr algn="just">
                  <a:buClr>
                    <a:srgbClr val="182B47"/>
                  </a:buClr>
                </a:pPr>
                <a:endParaRPr lang="es-MX" sz="1900" b="1" dirty="0">
                  <a:solidFill>
                    <a:srgbClr val="182B47"/>
                  </a:solidFill>
                </a:endParaRPr>
              </a:p>
              <a:p>
                <a:pPr algn="just">
                  <a:buClr>
                    <a:srgbClr val="182B47"/>
                  </a:buClr>
                </a:pPr>
                <a:r>
                  <a:rPr lang="es-MX" sz="1900" dirty="0">
                    <a:solidFill>
                      <a:srgbClr val="182B47"/>
                    </a:solidFill>
                  </a:rPr>
                  <a:t>La unión de las poblaciones U y U</a:t>
                </a:r>
                <a:r>
                  <a:rPr lang="es-MX" sz="1300" dirty="0">
                    <a:solidFill>
                      <a:srgbClr val="182B47"/>
                    </a:solidFill>
                  </a:rPr>
                  <a:t>M</a:t>
                </a:r>
                <a:r>
                  <a:rPr lang="es-MX" sz="1900" dirty="0">
                    <a:solidFill>
                      <a:srgbClr val="182B47"/>
                    </a:solidFill>
                  </a:rPr>
                  <a:t> se denomina el conjunto completo de elementos que se compone por tres partes:</a:t>
                </a:r>
              </a:p>
              <a:p>
                <a:pPr algn="just">
                  <a:buClr>
                    <a:srgbClr val="182B47"/>
                  </a:buClr>
                </a:pPr>
                <a:endParaRPr lang="es-MX" sz="1900" dirty="0">
                  <a:solidFill>
                    <a:srgbClr val="182B47"/>
                  </a:solidFill>
                </a:endParaRPr>
              </a:p>
              <a:p>
                <a:pPr marL="342900" indent="-342900" algn="just">
                  <a:buClr>
                    <a:srgbClr val="182B47"/>
                  </a:buClr>
                  <a:buFont typeface="Arial" panose="020B0604020202020204" pitchFamily="34" charset="0"/>
                  <a:buChar char="•"/>
                </a:pPr>
                <a:r>
                  <a:rPr lang="es-MX" sz="1900" dirty="0">
                    <a:solidFill>
                      <a:srgbClr val="182B47"/>
                    </a:solidFill>
                  </a:rPr>
                  <a:t>Dominio U</a:t>
                </a:r>
              </a:p>
              <a:p>
                <a:pPr marL="342900" indent="-342900" algn="just">
                  <a:buClr>
                    <a:srgbClr val="182B47"/>
                  </a:buClr>
                  <a:buFont typeface="Arial" panose="020B0604020202020204" pitchFamily="34" charset="0"/>
                  <a:buChar char="•"/>
                </a:pPr>
                <a:r>
                  <a:rPr lang="es-MX" sz="1900" dirty="0">
                    <a:solidFill>
                      <a:srgbClr val="182B47"/>
                    </a:solidFill>
                  </a:rPr>
                  <a:t>Dominio U</a:t>
                </a:r>
                <a:r>
                  <a:rPr lang="es-MX" sz="1200" dirty="0">
                    <a:solidFill>
                      <a:srgbClr val="182B47"/>
                    </a:solidFill>
                  </a:rPr>
                  <a:t>sinL</a:t>
                </a:r>
              </a:p>
              <a:p>
                <a:pPr marL="342900" indent="-342900" algn="just">
                  <a:buClr>
                    <a:srgbClr val="182B47"/>
                  </a:buClr>
                  <a:buFont typeface="Arial" panose="020B0604020202020204" pitchFamily="34" charset="0"/>
                  <a:buChar char="•"/>
                </a:pPr>
                <a:r>
                  <a:rPr lang="es-MX" sz="1900" dirty="0">
                    <a:solidFill>
                      <a:srgbClr val="182B47"/>
                    </a:solidFill>
                  </a:rPr>
                  <a:t>Dominio </a:t>
                </a:r>
                <a14:m>
                  <m:oMath xmlns:m="http://schemas.openxmlformats.org/officeDocument/2006/math">
                    <m:acc>
                      <m:accPr>
                        <m:chr m:val="̅"/>
                        <m:ctrlPr>
                          <a:rPr lang="es-MX" sz="1900" i="1" smtClean="0">
                            <a:solidFill>
                              <a:srgbClr val="182B47"/>
                            </a:solidFill>
                            <a:latin typeface="Cambria Math" panose="02040503050406030204" pitchFamily="18" charset="0"/>
                          </a:rPr>
                        </m:ctrlPr>
                      </m:accPr>
                      <m:e>
                        <m:r>
                          <a:rPr lang="es-MX" sz="1900" b="0" i="1" smtClean="0">
                            <a:solidFill>
                              <a:srgbClr val="182B47"/>
                            </a:solidFill>
                            <a:latin typeface="Cambria Math" panose="02040503050406030204" pitchFamily="18" charset="0"/>
                          </a:rPr>
                          <m:t>𝑈</m:t>
                        </m:r>
                      </m:e>
                    </m:acc>
                  </m:oMath>
                </a14:m>
                <a:endParaRPr lang="es-MX" sz="1900" dirty="0">
                  <a:solidFill>
                    <a:srgbClr val="182B47"/>
                  </a:solidFill>
                </a:endParaRPr>
              </a:p>
              <a:p>
                <a:pPr algn="just">
                  <a:buClr>
                    <a:srgbClr val="182B47"/>
                  </a:buClr>
                </a:pPr>
                <a:endParaRPr lang="es-MX" sz="1900" b="1" dirty="0">
                  <a:solidFill>
                    <a:srgbClr val="182B47"/>
                  </a:solidFill>
                </a:endParaRPr>
              </a:p>
              <a:p>
                <a:pPr algn="just">
                  <a:buClr>
                    <a:srgbClr val="182B47"/>
                  </a:buClr>
                </a:pPr>
                <a:r>
                  <a:rPr lang="es-MX" sz="1750" dirty="0">
                    <a:solidFill>
                      <a:srgbClr val="182B47"/>
                    </a:solidFill>
                  </a:rPr>
                  <a:t>La muestra SM contiene:</a:t>
                </a:r>
              </a:p>
              <a:p>
                <a:pPr algn="just">
                  <a:buClr>
                    <a:srgbClr val="182B47"/>
                  </a:buClr>
                </a:pPr>
                <a:endParaRPr lang="es-MX" sz="1750" dirty="0">
                  <a:solidFill>
                    <a:srgbClr val="182B47"/>
                  </a:solidFill>
                </a:endParaRPr>
              </a:p>
              <a:p>
                <a:pPr marL="285750" indent="-285750" algn="just">
                  <a:buClr>
                    <a:srgbClr val="182B47"/>
                  </a:buClr>
                  <a:buFont typeface="Arial" panose="020B0604020202020204" pitchFamily="34" charset="0"/>
                  <a:buChar char="•"/>
                </a:pPr>
                <a:r>
                  <a:rPr lang="es-MX" sz="1600" dirty="0">
                    <a:solidFill>
                      <a:srgbClr val="182B47"/>
                    </a:solidFill>
                  </a:rPr>
                  <a:t>Elementos que son parte de la población objeto de estudio S</a:t>
                </a:r>
              </a:p>
              <a:p>
                <a:pPr marL="285750" indent="-285750" algn="just">
                  <a:buClr>
                    <a:srgbClr val="182B47"/>
                  </a:buClr>
                  <a:buFont typeface="Arial" panose="020B0604020202020204" pitchFamily="34" charset="0"/>
                  <a:buChar char="•"/>
                </a:pPr>
                <a:r>
                  <a:rPr lang="es-MX" sz="1600" dirty="0">
                    <a:solidFill>
                      <a:srgbClr val="182B47"/>
                    </a:solidFill>
                  </a:rPr>
                  <a:t>Elementos que no son parte de la población objeto de estudio </a:t>
                </a:r>
                <a14:m>
                  <m:oMath xmlns:m="http://schemas.openxmlformats.org/officeDocument/2006/math">
                    <m:acc>
                      <m:accPr>
                        <m:chr m:val="̅"/>
                        <m:ctrlPr>
                          <a:rPr lang="es-MX" sz="1600" i="1" smtClean="0">
                            <a:solidFill>
                              <a:srgbClr val="182B47"/>
                            </a:solidFill>
                            <a:latin typeface="Cambria Math" panose="02040503050406030204" pitchFamily="18" charset="0"/>
                          </a:rPr>
                        </m:ctrlPr>
                      </m:accPr>
                      <m:e>
                        <m:r>
                          <a:rPr lang="es-MX" sz="1600" b="0" i="1" smtClean="0">
                            <a:solidFill>
                              <a:srgbClr val="182B47"/>
                            </a:solidFill>
                            <a:latin typeface="Cambria Math" panose="02040503050406030204" pitchFamily="18" charset="0"/>
                          </a:rPr>
                          <m:t>𝑆</m:t>
                        </m:r>
                      </m:e>
                    </m:acc>
                    <m:r>
                      <a:rPr lang="es-MX" sz="1600" b="0" i="1" smtClean="0">
                        <a:solidFill>
                          <a:srgbClr val="182B47"/>
                        </a:solidFill>
                        <a:latin typeface="Cambria Math" panose="02040503050406030204" pitchFamily="18" charset="0"/>
                      </a:rPr>
                      <m:t>.</m:t>
                    </m:r>
                  </m:oMath>
                </a14:m>
                <a:endParaRPr lang="es-MX" sz="1600" b="0" dirty="0">
                  <a:solidFill>
                    <a:srgbClr val="182B47"/>
                  </a:solidFill>
                </a:endParaRPr>
              </a:p>
              <a:p>
                <a:pPr algn="just">
                  <a:buClr>
                    <a:srgbClr val="182B47"/>
                  </a:buClr>
                </a:pPr>
                <a:endParaRPr lang="es-MX" sz="1600" dirty="0">
                  <a:solidFill>
                    <a:srgbClr val="182B47"/>
                  </a:solidFill>
                </a:endParaRPr>
              </a:p>
            </p:txBody>
          </p:sp>
        </mc:Choice>
        <mc:Fallback xmlns="">
          <p:sp>
            <p:nvSpPr>
              <p:cNvPr id="19" name="Marcador de contenido 2">
                <a:extLst>
                  <a:ext uri="{FF2B5EF4-FFF2-40B4-BE49-F238E27FC236}">
                    <a16:creationId xmlns:a16="http://schemas.microsoft.com/office/drawing/2014/main" id="{BF955AD4-DF2C-4433-9CE4-4A68A27BFF7E}"/>
                  </a:ext>
                </a:extLst>
              </p:cNvPr>
              <p:cNvSpPr txBox="1">
                <a:spLocks noRot="1" noChangeAspect="1" noMove="1" noResize="1" noEditPoints="1" noAdjustHandles="1" noChangeArrowheads="1" noChangeShapeType="1" noTextEdit="1"/>
              </p:cNvSpPr>
              <p:nvPr/>
            </p:nvSpPr>
            <p:spPr>
              <a:xfrm>
                <a:off x="7248128" y="1052736"/>
                <a:ext cx="4464496" cy="4248472"/>
              </a:xfrm>
              <a:prstGeom prst="rect">
                <a:avLst/>
              </a:prstGeom>
              <a:blipFill>
                <a:blip r:embed="rId2"/>
                <a:stretch>
                  <a:fillRect l="-956" t="-1148" r="-820" b="-114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B5635198-84FB-4E8E-BD4D-A94383C81BC8}"/>
              </a:ext>
            </a:extLst>
          </p:cNvPr>
          <p:cNvPicPr>
            <a:picLocks noChangeAspect="1"/>
          </p:cNvPicPr>
          <p:nvPr/>
        </p:nvPicPr>
        <p:blipFill>
          <a:blip r:embed="rId3"/>
          <a:srcRect l="630" r="3547" b="-4"/>
          <a:stretch/>
        </p:blipFill>
        <p:spPr>
          <a:xfrm>
            <a:off x="263352" y="1011238"/>
            <a:ext cx="5896419" cy="4640688"/>
          </a:xfrm>
          <a:prstGeom prst="rect">
            <a:avLst/>
          </a:prstGeom>
        </p:spPr>
      </p:pic>
      <p:sp>
        <p:nvSpPr>
          <p:cNvPr id="9" name="CuadroTexto 8">
            <a:extLst>
              <a:ext uri="{FF2B5EF4-FFF2-40B4-BE49-F238E27FC236}">
                <a16:creationId xmlns:a16="http://schemas.microsoft.com/office/drawing/2014/main" id="{E9C0C4DC-BC0F-4A65-93B9-827AD954E92F}"/>
              </a:ext>
            </a:extLst>
          </p:cNvPr>
          <p:cNvSpPr txBox="1"/>
          <p:nvPr/>
        </p:nvSpPr>
        <p:spPr>
          <a:xfrm>
            <a:off x="4222790" y="858569"/>
            <a:ext cx="2164099" cy="538609"/>
          </a:xfrm>
          <a:prstGeom prst="rect">
            <a:avLst/>
          </a:prstGeom>
          <a:noFill/>
        </p:spPr>
        <p:txBody>
          <a:bodyPr wrap="square" rtlCol="0">
            <a:spAutoFit/>
          </a:bodyPr>
          <a:lstStyle/>
          <a:p>
            <a:pPr marL="0" indent="0">
              <a:lnSpc>
                <a:spcPct val="100000"/>
              </a:lnSpc>
              <a:buNone/>
            </a:pPr>
            <a:r>
              <a:rPr lang="es-ES" sz="1100" dirty="0"/>
              <a:t>U</a:t>
            </a:r>
            <a:r>
              <a:rPr lang="es-ES" sz="800" dirty="0"/>
              <a:t>M</a:t>
            </a:r>
            <a:r>
              <a:rPr lang="es-ES" sz="1100" dirty="0"/>
              <a:t>: elementos de la muestra</a:t>
            </a:r>
            <a:endParaRPr lang="es-ES" dirty="0"/>
          </a:p>
          <a:p>
            <a:pPr marL="0" indent="0">
              <a:lnSpc>
                <a:spcPct val="100000"/>
              </a:lnSpc>
              <a:buNone/>
            </a:pPr>
            <a:endParaRPr lang="es-ES" sz="1800" dirty="0"/>
          </a:p>
        </p:txBody>
      </p:sp>
      <p:sp>
        <p:nvSpPr>
          <p:cNvPr id="10" name="CuadroTexto 9">
            <a:extLst>
              <a:ext uri="{FF2B5EF4-FFF2-40B4-BE49-F238E27FC236}">
                <a16:creationId xmlns:a16="http://schemas.microsoft.com/office/drawing/2014/main" id="{1CB606B5-9371-4877-B3FB-947B8F1112E9}"/>
              </a:ext>
            </a:extLst>
          </p:cNvPr>
          <p:cNvSpPr txBox="1"/>
          <p:nvPr/>
        </p:nvSpPr>
        <p:spPr>
          <a:xfrm>
            <a:off x="3081124" y="1594651"/>
            <a:ext cx="1815669" cy="1046440"/>
          </a:xfrm>
          <a:prstGeom prst="rect">
            <a:avLst/>
          </a:prstGeom>
          <a:noFill/>
        </p:spPr>
        <p:txBody>
          <a:bodyPr wrap="square" rtlCol="0">
            <a:spAutoFit/>
          </a:bodyPr>
          <a:lstStyle/>
          <a:p>
            <a:r>
              <a:rPr lang="es-ES" sz="1100" dirty="0"/>
              <a:t>Elementos de la población de estudio que estan dentro del marco de muestreo U</a:t>
            </a:r>
            <a:r>
              <a:rPr lang="es-ES" sz="800" dirty="0"/>
              <a:t>L </a:t>
            </a:r>
            <a:r>
              <a:rPr lang="es-ES" sz="1100" dirty="0"/>
              <a:t>= U </a:t>
            </a:r>
            <a:r>
              <a:rPr lang="es-MX" sz="1100" b="0" i="0" dirty="0">
                <a:effectLst/>
                <a:latin typeface="Google Sans"/>
              </a:rPr>
              <a:t>∩</a:t>
            </a:r>
            <a:r>
              <a:rPr lang="es-ES" sz="1100" dirty="0"/>
              <a:t> U</a:t>
            </a:r>
            <a:r>
              <a:rPr lang="es-ES" sz="800" dirty="0"/>
              <a:t>M</a:t>
            </a:r>
          </a:p>
          <a:p>
            <a:endParaRPr lang="es-MX" dirty="0"/>
          </a:p>
        </p:txBody>
      </p:sp>
      <p:sp>
        <p:nvSpPr>
          <p:cNvPr id="11" name="CuadroTexto 10">
            <a:extLst>
              <a:ext uri="{FF2B5EF4-FFF2-40B4-BE49-F238E27FC236}">
                <a16:creationId xmlns:a16="http://schemas.microsoft.com/office/drawing/2014/main" id="{D1D98E66-A848-498E-94D1-EB0196804817}"/>
              </a:ext>
            </a:extLst>
          </p:cNvPr>
          <p:cNvSpPr txBox="1"/>
          <p:nvPr/>
        </p:nvSpPr>
        <p:spPr>
          <a:xfrm>
            <a:off x="2841989" y="3625661"/>
            <a:ext cx="2164099" cy="707886"/>
          </a:xfrm>
          <a:prstGeom prst="rect">
            <a:avLst/>
          </a:prstGeom>
          <a:noFill/>
        </p:spPr>
        <p:txBody>
          <a:bodyPr wrap="square" rtlCol="0">
            <a:spAutoFit/>
          </a:bodyPr>
          <a:lstStyle/>
          <a:p>
            <a:pPr marL="0" indent="0">
              <a:lnSpc>
                <a:spcPct val="100000"/>
              </a:lnSpc>
              <a:buNone/>
            </a:pPr>
            <a:r>
              <a:rPr lang="es-ES" sz="1100" dirty="0"/>
              <a:t>Muestra seleccionada en el diseño muestral seleccionado S</a:t>
            </a:r>
            <a:r>
              <a:rPr lang="es-ES" sz="800" dirty="0"/>
              <a:t>M</a:t>
            </a:r>
            <a:endParaRPr lang="es-ES" sz="1100" dirty="0"/>
          </a:p>
          <a:p>
            <a:pPr marL="0" indent="0">
              <a:lnSpc>
                <a:spcPct val="100000"/>
              </a:lnSpc>
              <a:buNone/>
            </a:pPr>
            <a:endParaRPr lang="es-ES" sz="1800"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DED005E-BE78-4D2A-A62A-5743AA76AC6F}"/>
                  </a:ext>
                </a:extLst>
              </p:cNvPr>
              <p:cNvSpPr txBox="1"/>
              <p:nvPr/>
            </p:nvSpPr>
            <p:spPr>
              <a:xfrm>
                <a:off x="4007768" y="5547696"/>
                <a:ext cx="2736304" cy="577081"/>
              </a:xfrm>
              <a:prstGeom prst="rect">
                <a:avLst/>
              </a:prstGeom>
              <a:noFill/>
            </p:spPr>
            <p:txBody>
              <a:bodyPr wrap="square" rtlCol="0">
                <a:spAutoFit/>
              </a:bodyPr>
              <a:lstStyle/>
              <a:p>
                <a:pPr marL="0" indent="0">
                  <a:lnSpc>
                    <a:spcPct val="100000"/>
                  </a:lnSpc>
                  <a:buNone/>
                </a:pPr>
                <a:r>
                  <a:rPr lang="es-ES" sz="1050" dirty="0"/>
                  <a:t>Elementos que no pertenecen a la población objeto de estudio, pero estan dentro del marco de muestreo </a:t>
                </a:r>
                <a14:m>
                  <m:oMath xmlns:m="http://schemas.openxmlformats.org/officeDocument/2006/math">
                    <m:acc>
                      <m:accPr>
                        <m:chr m:val="̅"/>
                        <m:ctrlPr>
                          <a:rPr lang="es-ES" sz="1050" i="1" dirty="0" smtClean="0">
                            <a:latin typeface="Cambria Math" panose="02040503050406030204" pitchFamily="18" charset="0"/>
                          </a:rPr>
                        </m:ctrlPr>
                      </m:accPr>
                      <m:e>
                        <m:r>
                          <a:rPr lang="es-ES" sz="1050" b="0" i="1" dirty="0" smtClean="0">
                            <a:latin typeface="Cambria Math" panose="02040503050406030204" pitchFamily="18" charset="0"/>
                          </a:rPr>
                          <m:t>𝑈</m:t>
                        </m:r>
                      </m:e>
                    </m:acc>
                  </m:oMath>
                </a14:m>
                <a:r>
                  <a:rPr lang="es-ES" sz="1050" dirty="0"/>
                  <a:t>= U</a:t>
                </a:r>
                <a:r>
                  <a:rPr lang="es-ES" sz="800" dirty="0"/>
                  <a:t>M</a:t>
                </a:r>
                <a:r>
                  <a:rPr lang="es-ES" sz="1050" dirty="0"/>
                  <a:t> – U</a:t>
                </a:r>
                <a:r>
                  <a:rPr lang="es-ES" sz="800" dirty="0"/>
                  <a:t>L</a:t>
                </a:r>
                <a:endParaRPr lang="es-ES" sz="1050" dirty="0"/>
              </a:p>
            </p:txBody>
          </p:sp>
        </mc:Choice>
        <mc:Fallback xmlns="">
          <p:sp>
            <p:nvSpPr>
              <p:cNvPr id="12" name="CuadroTexto 11">
                <a:extLst>
                  <a:ext uri="{FF2B5EF4-FFF2-40B4-BE49-F238E27FC236}">
                    <a16:creationId xmlns:a16="http://schemas.microsoft.com/office/drawing/2014/main" id="{5DED005E-BE78-4D2A-A62A-5743AA76AC6F}"/>
                  </a:ext>
                </a:extLst>
              </p:cNvPr>
              <p:cNvSpPr txBox="1">
                <a:spLocks noRot="1" noChangeAspect="1" noMove="1" noResize="1" noEditPoints="1" noAdjustHandles="1" noChangeArrowheads="1" noChangeShapeType="1" noTextEdit="1"/>
              </p:cNvSpPr>
              <p:nvPr/>
            </p:nvSpPr>
            <p:spPr>
              <a:xfrm>
                <a:off x="4007768" y="5547696"/>
                <a:ext cx="2736304" cy="577081"/>
              </a:xfrm>
              <a:prstGeom prst="rect">
                <a:avLst/>
              </a:prstGeom>
              <a:blipFill>
                <a:blip r:embed="rId4"/>
                <a:stretch>
                  <a:fillRect b="-5263"/>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4B608ECA-2AEA-4C3C-9946-D99018A91726}"/>
              </a:ext>
            </a:extLst>
          </p:cNvPr>
          <p:cNvSpPr txBox="1"/>
          <p:nvPr/>
        </p:nvSpPr>
        <p:spPr>
          <a:xfrm>
            <a:off x="710487" y="2409944"/>
            <a:ext cx="1650284" cy="1215717"/>
          </a:xfrm>
          <a:prstGeom prst="rect">
            <a:avLst/>
          </a:prstGeom>
          <a:noFill/>
        </p:spPr>
        <p:txBody>
          <a:bodyPr wrap="square" rtlCol="0">
            <a:spAutoFit/>
          </a:bodyPr>
          <a:lstStyle/>
          <a:p>
            <a:r>
              <a:rPr lang="es-ES" sz="1100" dirty="0"/>
              <a:t>Elementos de la población de estudio que no estan listados en el marco de muestreo</a:t>
            </a:r>
          </a:p>
          <a:p>
            <a:r>
              <a:rPr lang="es-ES" sz="1100" dirty="0"/>
              <a:t>U</a:t>
            </a:r>
            <a:r>
              <a:rPr lang="es-ES" sz="800" dirty="0"/>
              <a:t>sinL</a:t>
            </a:r>
            <a:r>
              <a:rPr lang="es-ES" sz="1100" dirty="0"/>
              <a:t> = U – U</a:t>
            </a:r>
            <a:r>
              <a:rPr lang="es-ES" sz="800" dirty="0"/>
              <a:t>M</a:t>
            </a:r>
          </a:p>
          <a:p>
            <a:endParaRPr lang="es-MX" dirty="0"/>
          </a:p>
        </p:txBody>
      </p:sp>
    </p:spTree>
    <p:extLst>
      <p:ext uri="{BB962C8B-B14F-4D97-AF65-F5344CB8AC3E}">
        <p14:creationId xmlns:p14="http://schemas.microsoft.com/office/powerpoint/2010/main" val="397263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351584" y="-8619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Imperfecciones del marco de muestreo.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31" name="Marcador de contenido 2">
            <a:extLst>
              <a:ext uri="{FF2B5EF4-FFF2-40B4-BE49-F238E27FC236}">
                <a16:creationId xmlns:a16="http://schemas.microsoft.com/office/drawing/2014/main" id="{D7987283-2820-437C-9ADE-A57E73BB4553}"/>
              </a:ext>
            </a:extLst>
          </p:cNvPr>
          <p:cNvSpPr txBox="1">
            <a:spLocks/>
          </p:cNvSpPr>
          <p:nvPr/>
        </p:nvSpPr>
        <p:spPr>
          <a:xfrm>
            <a:off x="152366" y="851105"/>
            <a:ext cx="4608512"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algunos elementos de la población de estudio no estén dentro de la muestra, se queda fuera de ella elementos de importancia.</a:t>
            </a:r>
            <a:endParaRPr lang="es-MX" sz="1600" dirty="0">
              <a:solidFill>
                <a:srgbClr val="182B47"/>
              </a:solidFill>
            </a:endParaRPr>
          </a:p>
        </p:txBody>
      </p:sp>
      <p:pic>
        <p:nvPicPr>
          <p:cNvPr id="32" name="Imagen 31">
            <a:extLst>
              <a:ext uri="{FF2B5EF4-FFF2-40B4-BE49-F238E27FC236}">
                <a16:creationId xmlns:a16="http://schemas.microsoft.com/office/drawing/2014/main" id="{411D72C3-92F4-4B17-B99E-C8518F84482B}"/>
              </a:ext>
            </a:extLst>
          </p:cNvPr>
          <p:cNvPicPr>
            <a:picLocks noChangeAspect="1"/>
          </p:cNvPicPr>
          <p:nvPr/>
        </p:nvPicPr>
        <p:blipFill>
          <a:blip r:embed="rId2"/>
          <a:stretch>
            <a:fillRect/>
          </a:stretch>
        </p:blipFill>
        <p:spPr>
          <a:xfrm>
            <a:off x="359141" y="1838796"/>
            <a:ext cx="4136069" cy="3729518"/>
          </a:xfrm>
          <a:prstGeom prst="rect">
            <a:avLst/>
          </a:prstGeom>
        </p:spPr>
      </p:pic>
      <p:pic>
        <p:nvPicPr>
          <p:cNvPr id="33" name="Imagen 32">
            <a:extLst>
              <a:ext uri="{FF2B5EF4-FFF2-40B4-BE49-F238E27FC236}">
                <a16:creationId xmlns:a16="http://schemas.microsoft.com/office/drawing/2014/main" id="{B5508BDF-C47A-4DAB-A196-4A69DE98319E}"/>
              </a:ext>
            </a:extLst>
          </p:cNvPr>
          <p:cNvPicPr>
            <a:picLocks noChangeAspect="1"/>
          </p:cNvPicPr>
          <p:nvPr/>
        </p:nvPicPr>
        <p:blipFill rotWithShape="1">
          <a:blip r:embed="rId3"/>
          <a:srcRect l="407" t="947" r="4453"/>
          <a:stretch/>
        </p:blipFill>
        <p:spPr bwMode="auto">
          <a:xfrm>
            <a:off x="7394322" y="875702"/>
            <a:ext cx="4009853" cy="3585904"/>
          </a:xfrm>
          <a:prstGeom prst="rect">
            <a:avLst/>
          </a:prstGeom>
          <a:ln>
            <a:noFill/>
          </a:ln>
          <a:extLst>
            <a:ext uri="{53640926-AAD7-44D8-BBD7-CCE9431645EC}">
              <a14:shadowObscured xmlns:a14="http://schemas.microsoft.com/office/drawing/2010/main"/>
            </a:ext>
          </a:extLst>
        </p:spPr>
      </p:pic>
      <p:sp>
        <p:nvSpPr>
          <p:cNvPr id="34" name="Marcador de contenido 2">
            <a:extLst>
              <a:ext uri="{FF2B5EF4-FFF2-40B4-BE49-F238E27FC236}">
                <a16:creationId xmlns:a16="http://schemas.microsoft.com/office/drawing/2014/main" id="{DC9F215A-A217-40A1-B054-1DEBB4DE56D7}"/>
              </a:ext>
            </a:extLst>
          </p:cNvPr>
          <p:cNvSpPr txBox="1">
            <a:spLocks/>
          </p:cNvSpPr>
          <p:nvPr/>
        </p:nvSpPr>
        <p:spPr>
          <a:xfrm>
            <a:off x="6641350" y="4580623"/>
            <a:ext cx="5104533"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haya dentro del marco de muestreo elementos que no pertenecen a la población objeto de estudio, además de que haya registros duplicados de unidades.</a:t>
            </a:r>
            <a:endParaRPr lang="es-MX" sz="1600" dirty="0">
              <a:solidFill>
                <a:srgbClr val="182B47"/>
              </a:solidFill>
            </a:endParaRPr>
          </a:p>
        </p:txBody>
      </p:sp>
      <p:sp>
        <p:nvSpPr>
          <p:cNvPr id="35" name="Marcador de contenido 2">
            <a:extLst>
              <a:ext uri="{FF2B5EF4-FFF2-40B4-BE49-F238E27FC236}">
                <a16:creationId xmlns:a16="http://schemas.microsoft.com/office/drawing/2014/main" id="{F67702D0-C573-45D7-B012-7CCCDA9795CF}"/>
              </a:ext>
            </a:extLst>
          </p:cNvPr>
          <p:cNvSpPr txBox="1">
            <a:spLocks/>
          </p:cNvSpPr>
          <p:nvPr/>
        </p:nvSpPr>
        <p:spPr>
          <a:xfrm>
            <a:off x="4964613" y="2080936"/>
            <a:ext cx="2386926" cy="145711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000" b="1" dirty="0">
                <a:solidFill>
                  <a:srgbClr val="182B47"/>
                </a:solidFill>
              </a:rPr>
              <a:t>Se usa el indicador de tasa de sobre cobertura  para conocer el porcentaje de unidades observadas contenidas en el marco de referencia que no corresponden a la población de estudio.</a:t>
            </a:r>
            <a:endParaRPr lang="es-MX" sz="1000" dirty="0">
              <a:solidFill>
                <a:srgbClr val="182B47"/>
              </a:solidFill>
            </a:endParaRPr>
          </a:p>
        </p:txBody>
      </p:sp>
    </p:spTree>
    <p:extLst>
      <p:ext uri="{BB962C8B-B14F-4D97-AF65-F5344CB8AC3E}">
        <p14:creationId xmlns:p14="http://schemas.microsoft.com/office/powerpoint/2010/main" val="68434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Construcción de Marco de Muestreo y Mantenimiento.</a:t>
            </a:r>
            <a:endParaRPr lang="es-MX" dirty="0"/>
          </a:p>
        </p:txBody>
      </p:sp>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263352" y="692696"/>
            <a:ext cx="10972800" cy="45376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Si se tienen estas etapas para la construcción y mantenimiento del marco muestral:</a:t>
            </a:r>
          </a:p>
          <a:p>
            <a:pPr algn="just">
              <a:buClr>
                <a:srgbClr val="182B47"/>
              </a:buClr>
            </a:pPr>
            <a:endParaRPr lang="es-MX" sz="1900" b="1" dirty="0">
              <a:solidFill>
                <a:srgbClr val="182B47"/>
              </a:solidFill>
            </a:endParaRPr>
          </a:p>
          <a:p>
            <a:pPr marL="342900" indent="-342900" algn="just">
              <a:buClr>
                <a:srgbClr val="182B47"/>
              </a:buClr>
              <a:buFont typeface="Wingdings" panose="05000000000000000000" pitchFamily="2" charset="2"/>
              <a:buChar char="§"/>
            </a:pPr>
            <a:r>
              <a:rPr lang="es-MX" sz="1700" b="1" dirty="0">
                <a:solidFill>
                  <a:srgbClr val="182B47"/>
                </a:solidFill>
              </a:rPr>
              <a:t>Etapa 1 Identificación de los elementos que serán tomados en cuentas: </a:t>
            </a:r>
            <a:r>
              <a:rPr lang="es-MX" sz="1700" dirty="0">
                <a:solidFill>
                  <a:srgbClr val="182B47"/>
                </a:solidFill>
              </a:rPr>
              <a:t>Costo y mantenimiento de la obtención de información, disponibilidad de la misma, estabilidad de los elementos del marco en periodo, tiempo necesario para construir el marco.</a:t>
            </a:r>
          </a:p>
          <a:p>
            <a:pPr marL="342900" indent="-342900" algn="just">
              <a:buClr>
                <a:srgbClr val="182B47"/>
              </a:buClr>
              <a:buFont typeface="Wingdings" panose="05000000000000000000" pitchFamily="2" charset="2"/>
              <a:buChar char="§"/>
            </a:pPr>
            <a:r>
              <a:rPr lang="es-MX" sz="1700" b="1" dirty="0">
                <a:solidFill>
                  <a:srgbClr val="182B47"/>
                </a:solidFill>
              </a:rPr>
              <a:t>Etapa 2 Desarrollo: </a:t>
            </a:r>
            <a:r>
              <a:rPr lang="es-MX" sz="1700" dirty="0">
                <a:solidFill>
                  <a:srgbClr val="182B47"/>
                </a:solidFill>
              </a:rPr>
              <a:t>Es la construcción de la base de datos después del proceso de investigación, recolección, estandarización y organización de la información, requerida para el marco muestral.</a:t>
            </a:r>
          </a:p>
          <a:p>
            <a:pPr marL="342900" indent="-342900" algn="just">
              <a:buClr>
                <a:srgbClr val="182B47"/>
              </a:buClr>
              <a:buFont typeface="Wingdings" panose="05000000000000000000" pitchFamily="2" charset="2"/>
              <a:buChar char="§"/>
            </a:pPr>
            <a:r>
              <a:rPr lang="es-MX" sz="1700" b="1" dirty="0">
                <a:solidFill>
                  <a:srgbClr val="182B47"/>
                </a:solidFill>
              </a:rPr>
              <a:t>Etapa 3 Validación: </a:t>
            </a:r>
            <a:r>
              <a:rPr lang="es-MX" sz="1700" dirty="0">
                <a:solidFill>
                  <a:srgbClr val="182B47"/>
                </a:solidFill>
              </a:rPr>
              <a:t>Es la evaluación la calidad y la cobertura alcanzada en el marco obtenido.</a:t>
            </a:r>
          </a:p>
          <a:p>
            <a:pPr marL="342900" indent="-342900" algn="just">
              <a:buClr>
                <a:srgbClr val="182B47"/>
              </a:buClr>
              <a:buFont typeface="Wingdings" panose="05000000000000000000" pitchFamily="2" charset="2"/>
              <a:buChar char="§"/>
            </a:pPr>
            <a:r>
              <a:rPr lang="es-MX" sz="1700" b="1" dirty="0">
                <a:solidFill>
                  <a:srgbClr val="182B47"/>
                </a:solidFill>
              </a:rPr>
              <a:t>Etapa 4 Administración: </a:t>
            </a:r>
            <a:r>
              <a:rPr lang="es-MX" sz="1700" dirty="0">
                <a:solidFill>
                  <a:srgbClr val="182B47"/>
                </a:solidFill>
              </a:rPr>
              <a:t>Se definen los procedimientos a preservar la calidad del marco de muestreo, si se podrá usar en futuras encuestas.</a:t>
            </a:r>
          </a:p>
          <a:p>
            <a:pPr marL="342900" indent="-342900" algn="just">
              <a:buClr>
                <a:srgbClr val="182B47"/>
              </a:buClr>
              <a:buFont typeface="Wingdings" panose="05000000000000000000" pitchFamily="2" charset="2"/>
              <a:buChar char="§"/>
            </a:pPr>
            <a:r>
              <a:rPr lang="es-MX" sz="1700" b="1" dirty="0">
                <a:solidFill>
                  <a:srgbClr val="182B47"/>
                </a:solidFill>
              </a:rPr>
              <a:t>Etapa 5 Mantenimiento:</a:t>
            </a:r>
            <a:r>
              <a:rPr lang="es-MX" sz="1700" dirty="0">
                <a:solidFill>
                  <a:srgbClr val="182B47"/>
                </a:solidFill>
              </a:rPr>
              <a:t> Modificaciones y actualizaciones requeridas, duplicados, actualización del cambio de los datos dentro del marco, desecho de datos que se consideren irrelevantes o desactualizados, uso de información auxiliar, la actualización del marco de muestreo es costosa.</a:t>
            </a:r>
          </a:p>
          <a:p>
            <a:pPr algn="just">
              <a:buClr>
                <a:srgbClr val="182B47"/>
              </a:buClr>
            </a:pPr>
            <a:endParaRPr lang="es-MX" sz="1750" dirty="0">
              <a:solidFill>
                <a:srgbClr val="182B47"/>
              </a:solidFill>
            </a:endParaRPr>
          </a:p>
        </p:txBody>
      </p:sp>
      <p:sp>
        <p:nvSpPr>
          <p:cNvPr id="8" name="Marcador de contenido 2">
            <a:extLst>
              <a:ext uri="{FF2B5EF4-FFF2-40B4-BE49-F238E27FC236}">
                <a16:creationId xmlns:a16="http://schemas.microsoft.com/office/drawing/2014/main" id="{6FF84AEF-F763-4035-A259-D57AFF63CB4C}"/>
              </a:ext>
            </a:extLst>
          </p:cNvPr>
          <p:cNvSpPr txBox="1">
            <a:spLocks/>
          </p:cNvSpPr>
          <p:nvPr/>
        </p:nvSpPr>
        <p:spPr>
          <a:xfrm>
            <a:off x="955848" y="4675521"/>
            <a:ext cx="9217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400" b="1" dirty="0">
                <a:solidFill>
                  <a:srgbClr val="182B47"/>
                </a:solidFill>
              </a:rPr>
              <a:t>Información relevante que debe estar contenida con los datos relacionados: </a:t>
            </a:r>
          </a:p>
          <a:p>
            <a:pPr marL="342900" indent="-342900">
              <a:buClr>
                <a:srgbClr val="182B47"/>
              </a:buClr>
              <a:buFont typeface="Arial" panose="020B0604020202020204" pitchFamily="34" charset="0"/>
              <a:buChar char="•"/>
            </a:pPr>
            <a:r>
              <a:rPr lang="es-MX" sz="1400" b="1" dirty="0">
                <a:solidFill>
                  <a:srgbClr val="182B47"/>
                </a:solidFill>
              </a:rPr>
              <a:t>Identificación</a:t>
            </a:r>
          </a:p>
          <a:p>
            <a:pPr marL="342900" indent="-342900">
              <a:buClr>
                <a:srgbClr val="182B47"/>
              </a:buClr>
              <a:buFont typeface="Arial" panose="020B0604020202020204" pitchFamily="34" charset="0"/>
              <a:buChar char="•"/>
            </a:pPr>
            <a:r>
              <a:rPr lang="es-MX" sz="1400" b="1" dirty="0">
                <a:solidFill>
                  <a:srgbClr val="182B47"/>
                </a:solidFill>
              </a:rPr>
              <a:t>Contacto</a:t>
            </a:r>
          </a:p>
          <a:p>
            <a:pPr marL="342900" indent="-342900">
              <a:buClr>
                <a:srgbClr val="182B47"/>
              </a:buClr>
              <a:buFont typeface="Arial" panose="020B0604020202020204" pitchFamily="34" charset="0"/>
              <a:buChar char="•"/>
            </a:pPr>
            <a:r>
              <a:rPr lang="es-MX" sz="1400" b="1" dirty="0">
                <a:solidFill>
                  <a:srgbClr val="182B47"/>
                </a:solidFill>
              </a:rPr>
              <a:t>Clasificación</a:t>
            </a:r>
          </a:p>
          <a:p>
            <a:pPr marL="342900" indent="-342900">
              <a:buClr>
                <a:srgbClr val="182B47"/>
              </a:buClr>
              <a:buFont typeface="Arial" panose="020B0604020202020204" pitchFamily="34" charset="0"/>
              <a:buChar char="•"/>
            </a:pPr>
            <a:r>
              <a:rPr lang="es-MX" sz="1400" b="1" dirty="0">
                <a:solidFill>
                  <a:srgbClr val="182B47"/>
                </a:solidFill>
              </a:rPr>
              <a:t>Mantenimiento</a:t>
            </a:r>
          </a:p>
        </p:txBody>
      </p:sp>
    </p:spTree>
    <p:extLst>
      <p:ext uri="{BB962C8B-B14F-4D97-AF65-F5344CB8AC3E}">
        <p14:creationId xmlns:p14="http://schemas.microsoft.com/office/powerpoint/2010/main" val="14485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3079" y="1320084"/>
            <a:ext cx="5463728" cy="490414"/>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1900" b="1" dirty="0">
                <a:solidFill>
                  <a:srgbClr val="182B47"/>
                </a:solidFill>
                <a:latin typeface="Calibri"/>
              </a:rPr>
              <a:t>Reducen el sesgo de cobertura insuficiente y resuelven la falta de completez del marco muestral.</a:t>
            </a:r>
            <a:endParaRPr kumimoji="0" lang="es-MX" sz="19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3" name="Marcador de contenido 2">
            <a:extLst>
              <a:ext uri="{FF2B5EF4-FFF2-40B4-BE49-F238E27FC236}">
                <a16:creationId xmlns:a16="http://schemas.microsoft.com/office/drawing/2014/main" id="{45CC759D-A998-4767-89BC-6D4D2C57E745}"/>
              </a:ext>
            </a:extLst>
          </p:cNvPr>
          <p:cNvSpPr txBox="1">
            <a:spLocks/>
          </p:cNvSpPr>
          <p:nvPr/>
        </p:nvSpPr>
        <p:spPr>
          <a:xfrm>
            <a:off x="1628232" y="2255266"/>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Se debe adoptar un diseño combinado de la encuesta con el marco de área y el marco de lista, para evitar la inestabilidad de las estimaciones.</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Marcador de contenido 2">
            <a:extLst>
              <a:ext uri="{FF2B5EF4-FFF2-40B4-BE49-F238E27FC236}">
                <a16:creationId xmlns:a16="http://schemas.microsoft.com/office/drawing/2014/main" id="{0DC64EDC-CF5A-4D9C-8AE0-395DBB8A2616}"/>
              </a:ext>
            </a:extLst>
          </p:cNvPr>
          <p:cNvSpPr txBox="1">
            <a:spLocks/>
          </p:cNvSpPr>
          <p:nvPr/>
        </p:nvSpPr>
        <p:spPr>
          <a:xfrm>
            <a:off x="121959" y="3625252"/>
            <a:ext cx="5325969"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Deben cuidarse las muestras de diferentes marcos, para tener un mismo cuestionario y una misma administración.</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5" name="Marcador de contenido 2">
            <a:extLst>
              <a:ext uri="{FF2B5EF4-FFF2-40B4-BE49-F238E27FC236}">
                <a16:creationId xmlns:a16="http://schemas.microsoft.com/office/drawing/2014/main" id="{2F154DF6-4FBE-49F6-A40D-B07627A29800}"/>
              </a:ext>
            </a:extLst>
          </p:cNvPr>
          <p:cNvSpPr txBox="1">
            <a:spLocks/>
          </p:cNvSpPr>
          <p:nvPr/>
        </p:nvSpPr>
        <p:spPr>
          <a:xfrm>
            <a:off x="1716156" y="4904330"/>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Se asume que </a:t>
            </a:r>
            <a:r>
              <a:rPr lang="es-MX" sz="2000" b="1" dirty="0">
                <a:solidFill>
                  <a:srgbClr val="182B47"/>
                </a:solidFill>
                <a:latin typeface="Calibri"/>
              </a:rPr>
              <a:t>existen dos o mas marcos de muestreo , con un nivel de cobertura, pero la unión de estos da una cobertura mas completa de la población.</a:t>
            </a: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B71412D9-C08B-40F6-A7F6-FC83906EB714}"/>
              </a:ext>
            </a:extLst>
          </p:cNvPr>
          <p:cNvSpPr/>
          <p:nvPr/>
        </p:nvSpPr>
        <p:spPr>
          <a:xfrm>
            <a:off x="7314130" y="930112"/>
            <a:ext cx="4608479" cy="2859692"/>
          </a:xfrm>
          <a:prstGeom prst="rect">
            <a:avLst/>
          </a:prstGeom>
          <a:noFill/>
          <a:ln w="12700" cap="flat" cmpd="sng" algn="ctr">
            <a:solidFill>
              <a:srgbClr val="00206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E14FAAE5-5BEE-46F4-83B1-8D37416996F2}"/>
              </a:ext>
            </a:extLst>
          </p:cNvPr>
          <p:cNvSpPr/>
          <p:nvPr/>
        </p:nvSpPr>
        <p:spPr>
          <a:xfrm>
            <a:off x="9680087" y="1487997"/>
            <a:ext cx="1799618" cy="1534538"/>
          </a:xfrm>
          <a:prstGeom prst="ellipse">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esquinas redondeadas 17">
            <a:extLst>
              <a:ext uri="{FF2B5EF4-FFF2-40B4-BE49-F238E27FC236}">
                <a16:creationId xmlns:a16="http://schemas.microsoft.com/office/drawing/2014/main" id="{00015DD1-22F9-48D3-AA79-09CDC7C18220}"/>
              </a:ext>
            </a:extLst>
          </p:cNvPr>
          <p:cNvSpPr/>
          <p:nvPr/>
        </p:nvSpPr>
        <p:spPr>
          <a:xfrm>
            <a:off x="8256240" y="1517024"/>
            <a:ext cx="1799618" cy="1534538"/>
          </a:xfrm>
          <a:prstGeom prst="round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8035B14C-3A49-400C-BBCA-6F7629F05728}"/>
              </a:ext>
            </a:extLst>
          </p:cNvPr>
          <p:cNvSpPr txBox="1"/>
          <p:nvPr/>
        </p:nvSpPr>
        <p:spPr>
          <a:xfrm>
            <a:off x="10416480" y="578612"/>
            <a:ext cx="1900541" cy="369332"/>
          </a:xfrm>
          <a:prstGeom prst="rect">
            <a:avLst/>
          </a:prstGeom>
          <a:noFill/>
        </p:spPr>
        <p:txBody>
          <a:bodyPr wrap="square" rtlCol="0">
            <a:spAutoFit/>
          </a:bodyPr>
          <a:lstStyle/>
          <a:p>
            <a:r>
              <a:rPr lang="es-ES" dirty="0"/>
              <a:t>U</a:t>
            </a:r>
            <a:r>
              <a:rPr lang="es-ES" sz="1100" dirty="0"/>
              <a:t>: objeto de estudio</a:t>
            </a:r>
            <a:endParaRPr lang="es-MX" dirty="0"/>
          </a:p>
        </p:txBody>
      </p:sp>
      <p:sp>
        <p:nvSpPr>
          <p:cNvPr id="20" name="CuadroTexto 19">
            <a:extLst>
              <a:ext uri="{FF2B5EF4-FFF2-40B4-BE49-F238E27FC236}">
                <a16:creationId xmlns:a16="http://schemas.microsoft.com/office/drawing/2014/main" id="{CE016B8E-2934-407F-BC42-0F885D352EEE}"/>
              </a:ext>
            </a:extLst>
          </p:cNvPr>
          <p:cNvSpPr txBox="1"/>
          <p:nvPr/>
        </p:nvSpPr>
        <p:spPr>
          <a:xfrm>
            <a:off x="8256240" y="1162158"/>
            <a:ext cx="1541632" cy="369332"/>
          </a:xfrm>
          <a:prstGeom prst="rect">
            <a:avLst/>
          </a:prstGeom>
          <a:noFill/>
        </p:spPr>
        <p:txBody>
          <a:bodyPr wrap="square" rtlCol="0">
            <a:spAutoFit/>
          </a:bodyPr>
          <a:lstStyle/>
          <a:p>
            <a:r>
              <a:rPr lang="es-ES" sz="1600" dirty="0"/>
              <a:t>U</a:t>
            </a:r>
            <a:r>
              <a:rPr lang="es-ES" sz="1100" dirty="0"/>
              <a:t>A</a:t>
            </a:r>
            <a:r>
              <a:rPr lang="es-ES" dirty="0"/>
              <a:t>  </a:t>
            </a:r>
            <a:r>
              <a:rPr lang="es-ES" sz="1000" dirty="0"/>
              <a:t>marco muestral A</a:t>
            </a:r>
            <a:endParaRPr lang="es-MX" sz="1000" dirty="0"/>
          </a:p>
        </p:txBody>
      </p:sp>
      <p:sp>
        <p:nvSpPr>
          <p:cNvPr id="21" name="CuadroTexto 20">
            <a:extLst>
              <a:ext uri="{FF2B5EF4-FFF2-40B4-BE49-F238E27FC236}">
                <a16:creationId xmlns:a16="http://schemas.microsoft.com/office/drawing/2014/main" id="{0FA92791-F113-4637-9754-A9C2D134DC48}"/>
              </a:ext>
            </a:extLst>
          </p:cNvPr>
          <p:cNvSpPr txBox="1"/>
          <p:nvPr/>
        </p:nvSpPr>
        <p:spPr>
          <a:xfrm>
            <a:off x="9902084" y="1170215"/>
            <a:ext cx="1675795" cy="369332"/>
          </a:xfrm>
          <a:prstGeom prst="rect">
            <a:avLst/>
          </a:prstGeom>
          <a:noFill/>
        </p:spPr>
        <p:txBody>
          <a:bodyPr wrap="square" rtlCol="0">
            <a:spAutoFit/>
          </a:bodyPr>
          <a:lstStyle/>
          <a:p>
            <a:r>
              <a:rPr lang="es-ES" sz="1600" dirty="0"/>
              <a:t>U</a:t>
            </a:r>
            <a:r>
              <a:rPr lang="es-ES" sz="1100" dirty="0"/>
              <a:t>B</a:t>
            </a:r>
            <a:r>
              <a:rPr lang="es-ES" dirty="0"/>
              <a:t>  </a:t>
            </a:r>
            <a:r>
              <a:rPr lang="es-ES" sz="1000" dirty="0"/>
              <a:t>marco muestral B</a:t>
            </a:r>
            <a:endParaRPr lang="es-MX" sz="1000" dirty="0"/>
          </a:p>
        </p:txBody>
      </p:sp>
      <p:sp>
        <p:nvSpPr>
          <p:cNvPr id="22" name="CuadroTexto 21">
            <a:extLst>
              <a:ext uri="{FF2B5EF4-FFF2-40B4-BE49-F238E27FC236}">
                <a16:creationId xmlns:a16="http://schemas.microsoft.com/office/drawing/2014/main" id="{D90786A6-9AE7-42C4-BD1E-FB6526113F84}"/>
              </a:ext>
            </a:extLst>
          </p:cNvPr>
          <p:cNvSpPr txBox="1"/>
          <p:nvPr/>
        </p:nvSpPr>
        <p:spPr>
          <a:xfrm>
            <a:off x="10426468" y="1565291"/>
            <a:ext cx="571500" cy="307777"/>
          </a:xfrm>
          <a:prstGeom prst="rect">
            <a:avLst/>
          </a:prstGeom>
          <a:noFill/>
        </p:spPr>
        <p:txBody>
          <a:bodyPr wrap="square">
            <a:spAutoFit/>
          </a:bodyPr>
          <a:lstStyle/>
          <a:p>
            <a:r>
              <a:rPr lang="es-ES" sz="1400" dirty="0"/>
              <a:t>U</a:t>
            </a:r>
            <a:r>
              <a:rPr lang="es-ES" sz="1000" dirty="0"/>
              <a:t>B</a:t>
            </a:r>
            <a:endParaRPr lang="es-MX" dirty="0"/>
          </a:p>
        </p:txBody>
      </p:sp>
      <p:sp>
        <p:nvSpPr>
          <p:cNvPr id="23" name="CuadroTexto 22">
            <a:extLst>
              <a:ext uri="{FF2B5EF4-FFF2-40B4-BE49-F238E27FC236}">
                <a16:creationId xmlns:a16="http://schemas.microsoft.com/office/drawing/2014/main" id="{9E820F67-5FCE-4F03-8358-C3F096F6A97C}"/>
              </a:ext>
            </a:extLst>
          </p:cNvPr>
          <p:cNvSpPr txBox="1"/>
          <p:nvPr/>
        </p:nvSpPr>
        <p:spPr>
          <a:xfrm>
            <a:off x="8887135" y="1575213"/>
            <a:ext cx="571500" cy="307777"/>
          </a:xfrm>
          <a:prstGeom prst="rect">
            <a:avLst/>
          </a:prstGeom>
          <a:noFill/>
        </p:spPr>
        <p:txBody>
          <a:bodyPr wrap="square">
            <a:spAutoFit/>
          </a:bodyPr>
          <a:lstStyle/>
          <a:p>
            <a:r>
              <a:rPr lang="es-ES" sz="1400" dirty="0"/>
              <a:t>U</a:t>
            </a:r>
            <a:r>
              <a:rPr lang="es-ES" sz="1000" dirty="0"/>
              <a:t>A</a:t>
            </a:r>
            <a:endParaRPr lang="es-MX" dirty="0"/>
          </a:p>
        </p:txBody>
      </p:sp>
      <p:sp>
        <p:nvSpPr>
          <p:cNvPr id="24" name="Marcador de contenido 2">
            <a:extLst>
              <a:ext uri="{FF2B5EF4-FFF2-40B4-BE49-F238E27FC236}">
                <a16:creationId xmlns:a16="http://schemas.microsoft.com/office/drawing/2014/main" id="{04C724BF-DE73-4E15-BF13-B9F5F698B951}"/>
              </a:ext>
            </a:extLst>
          </p:cNvPr>
          <p:cNvSpPr txBox="1">
            <a:spLocks/>
          </p:cNvSpPr>
          <p:nvPr/>
        </p:nvSpPr>
        <p:spPr>
          <a:xfrm>
            <a:off x="7567781" y="3940028"/>
            <a:ext cx="4388658" cy="107112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
                <a:srgbClr val="182B47"/>
              </a:buClr>
              <a:buSzTx/>
              <a:tabLst/>
              <a:defRPr/>
            </a:pPr>
            <a:r>
              <a:rPr lang="es-MX" sz="1600" b="1" dirty="0">
                <a:solidFill>
                  <a:srgbClr val="182B47"/>
                </a:solidFill>
                <a:latin typeface="Calibri"/>
              </a:rPr>
              <a:t>Bajo estos supuestos se obtiene que para sacar el estimador total de la muestra , es la sumatoria del dominio A con el dominio B y el dominio AB.</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76F1FAA1-3C65-40C8-AE72-75CF8A068393}"/>
              </a:ext>
            </a:extLst>
          </p:cNvPr>
          <p:cNvPicPr>
            <a:picLocks noChangeAspect="1"/>
          </p:cNvPicPr>
          <p:nvPr/>
        </p:nvPicPr>
        <p:blipFill>
          <a:blip r:embed="rId2"/>
          <a:stretch>
            <a:fillRect/>
          </a:stretch>
        </p:blipFill>
        <p:spPr>
          <a:xfrm>
            <a:off x="8970073" y="4944598"/>
            <a:ext cx="1584074" cy="327288"/>
          </a:xfrm>
          <a:prstGeom prst="rect">
            <a:avLst/>
          </a:prstGeom>
        </p:spPr>
      </p:pic>
      <p:sp>
        <p:nvSpPr>
          <p:cNvPr id="26" name="Elipse 25">
            <a:extLst>
              <a:ext uri="{FF2B5EF4-FFF2-40B4-BE49-F238E27FC236}">
                <a16:creationId xmlns:a16="http://schemas.microsoft.com/office/drawing/2014/main" id="{469261DB-C36F-42F7-8B60-FA830C6B5469}"/>
              </a:ext>
            </a:extLst>
          </p:cNvPr>
          <p:cNvSpPr/>
          <p:nvPr/>
        </p:nvSpPr>
        <p:spPr>
          <a:xfrm>
            <a:off x="8574719" y="2033214"/>
            <a:ext cx="1017797" cy="534324"/>
          </a:xfrm>
          <a:prstGeom prst="ellipse">
            <a:avLst/>
          </a:prstGeom>
          <a:solidFill>
            <a:srgbClr val="FF000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7" name="Rectángulo 26">
            <a:extLst>
              <a:ext uri="{FF2B5EF4-FFF2-40B4-BE49-F238E27FC236}">
                <a16:creationId xmlns:a16="http://schemas.microsoft.com/office/drawing/2014/main" id="{AB5F94DD-C223-4837-A9BD-17739900C080}"/>
              </a:ext>
            </a:extLst>
          </p:cNvPr>
          <p:cNvSpPr/>
          <p:nvPr/>
        </p:nvSpPr>
        <p:spPr>
          <a:xfrm>
            <a:off x="10245652" y="1909709"/>
            <a:ext cx="855427" cy="544563"/>
          </a:xfrm>
          <a:prstGeom prst="rect">
            <a:avLst/>
          </a:prstGeom>
          <a:solidFill>
            <a:srgbClr val="00B0F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8" name="CuadroTexto 27">
            <a:extLst>
              <a:ext uri="{FF2B5EF4-FFF2-40B4-BE49-F238E27FC236}">
                <a16:creationId xmlns:a16="http://schemas.microsoft.com/office/drawing/2014/main" id="{BAACDBFF-C43F-456E-970C-45C54B0B036C}"/>
              </a:ext>
            </a:extLst>
          </p:cNvPr>
          <p:cNvSpPr txBox="1"/>
          <p:nvPr/>
        </p:nvSpPr>
        <p:spPr>
          <a:xfrm>
            <a:off x="10100280" y="2508583"/>
            <a:ext cx="3993812" cy="276999"/>
          </a:xfrm>
          <a:prstGeom prst="rect">
            <a:avLst/>
          </a:prstGeom>
          <a:noFill/>
        </p:spPr>
        <p:txBody>
          <a:bodyPr wrap="square" rtlCol="0">
            <a:spAutoFit/>
          </a:bodyPr>
          <a:lstStyle/>
          <a:p>
            <a:r>
              <a:rPr lang="es-ES" sz="1200" dirty="0"/>
              <a:t>U</a:t>
            </a:r>
            <a:r>
              <a:rPr lang="es-ES" sz="700" dirty="0"/>
              <a:t>B</a:t>
            </a:r>
            <a:r>
              <a:rPr lang="es-ES" sz="1200" dirty="0"/>
              <a:t> = B = U - U</a:t>
            </a:r>
            <a:r>
              <a:rPr lang="es-ES" sz="700" dirty="0"/>
              <a:t>A</a:t>
            </a:r>
            <a:endParaRPr lang="es-MX" sz="700" dirty="0"/>
          </a:p>
        </p:txBody>
      </p:sp>
      <p:sp>
        <p:nvSpPr>
          <p:cNvPr id="29" name="CuadroTexto 28">
            <a:extLst>
              <a:ext uri="{FF2B5EF4-FFF2-40B4-BE49-F238E27FC236}">
                <a16:creationId xmlns:a16="http://schemas.microsoft.com/office/drawing/2014/main" id="{F1D2376F-E6A7-46FE-8439-DFD6D3587312}"/>
              </a:ext>
            </a:extLst>
          </p:cNvPr>
          <p:cNvSpPr txBox="1"/>
          <p:nvPr/>
        </p:nvSpPr>
        <p:spPr>
          <a:xfrm>
            <a:off x="8557241" y="1776500"/>
            <a:ext cx="3993812" cy="261610"/>
          </a:xfrm>
          <a:prstGeom prst="rect">
            <a:avLst/>
          </a:prstGeom>
          <a:noFill/>
        </p:spPr>
        <p:txBody>
          <a:bodyPr wrap="square" rtlCol="0">
            <a:spAutoFit/>
          </a:bodyPr>
          <a:lstStyle/>
          <a:p>
            <a:r>
              <a:rPr lang="es-ES" sz="1100" dirty="0"/>
              <a:t>U</a:t>
            </a:r>
            <a:r>
              <a:rPr lang="es-ES" sz="700" dirty="0"/>
              <a:t>A</a:t>
            </a:r>
            <a:r>
              <a:rPr lang="es-ES" sz="1100" dirty="0"/>
              <a:t> = A = U - U</a:t>
            </a:r>
            <a:r>
              <a:rPr lang="es-ES" sz="700" dirty="0"/>
              <a:t>B</a:t>
            </a:r>
            <a:endParaRPr lang="es-MX" sz="700" dirty="0"/>
          </a:p>
        </p:txBody>
      </p:sp>
      <p:sp>
        <p:nvSpPr>
          <p:cNvPr id="30" name="CuadroTexto 29">
            <a:extLst>
              <a:ext uri="{FF2B5EF4-FFF2-40B4-BE49-F238E27FC236}">
                <a16:creationId xmlns:a16="http://schemas.microsoft.com/office/drawing/2014/main" id="{523847D6-F4A5-443C-ACB9-E32BC5AB2D19}"/>
              </a:ext>
            </a:extLst>
          </p:cNvPr>
          <p:cNvSpPr txBox="1"/>
          <p:nvPr/>
        </p:nvSpPr>
        <p:spPr>
          <a:xfrm>
            <a:off x="9458635" y="3126022"/>
            <a:ext cx="3993812" cy="246221"/>
          </a:xfrm>
          <a:prstGeom prst="rect">
            <a:avLst/>
          </a:prstGeom>
          <a:noFill/>
        </p:spPr>
        <p:txBody>
          <a:bodyPr wrap="square" rtlCol="0">
            <a:spAutoFit/>
          </a:bodyPr>
          <a:lstStyle/>
          <a:p>
            <a:r>
              <a:rPr lang="es-ES" sz="1000" dirty="0"/>
              <a:t>U</a:t>
            </a:r>
            <a:r>
              <a:rPr lang="es-ES" sz="800" dirty="0"/>
              <a:t>AB</a:t>
            </a:r>
            <a:r>
              <a:rPr lang="es-ES" sz="1000" dirty="0"/>
              <a:t> = A</a:t>
            </a:r>
            <a:r>
              <a:rPr lang="es-ES" sz="800" dirty="0"/>
              <a:t>B</a:t>
            </a:r>
            <a:r>
              <a:rPr lang="es-ES" sz="1000" dirty="0"/>
              <a:t> = U</a:t>
            </a:r>
            <a:r>
              <a:rPr lang="es-ES" sz="800" dirty="0"/>
              <a:t>A</a:t>
            </a:r>
            <a:r>
              <a:rPr lang="es-ES" sz="1000" dirty="0"/>
              <a:t>  </a:t>
            </a:r>
            <a:r>
              <a:rPr lang="es-MX" sz="1000" b="0" i="0" dirty="0">
                <a:effectLst/>
                <a:latin typeface="Google Sans"/>
              </a:rPr>
              <a:t>∩</a:t>
            </a:r>
            <a:r>
              <a:rPr lang="es-ES" sz="1000" dirty="0"/>
              <a:t>  U</a:t>
            </a:r>
            <a:r>
              <a:rPr lang="es-ES" sz="800" dirty="0"/>
              <a:t>B</a:t>
            </a:r>
            <a:endParaRPr lang="es-MX" sz="800" dirty="0"/>
          </a:p>
        </p:txBody>
      </p:sp>
      <p:sp>
        <p:nvSpPr>
          <p:cNvPr id="31" name="CuadroTexto 30">
            <a:extLst>
              <a:ext uri="{FF2B5EF4-FFF2-40B4-BE49-F238E27FC236}">
                <a16:creationId xmlns:a16="http://schemas.microsoft.com/office/drawing/2014/main" id="{681969F9-EB06-458B-A255-ED6241FE432F}"/>
              </a:ext>
            </a:extLst>
          </p:cNvPr>
          <p:cNvSpPr txBox="1"/>
          <p:nvPr/>
        </p:nvSpPr>
        <p:spPr>
          <a:xfrm>
            <a:off x="10007470" y="1981243"/>
            <a:ext cx="1394197" cy="353943"/>
          </a:xfrm>
          <a:prstGeom prst="rect">
            <a:avLst/>
          </a:prstGeom>
          <a:noFill/>
        </p:spPr>
        <p:txBody>
          <a:bodyPr wrap="square" rtlCol="0">
            <a:spAutoFit/>
          </a:bodyPr>
          <a:lstStyle/>
          <a:p>
            <a:pPr algn="ctr"/>
            <a:r>
              <a:rPr lang="es-ES" sz="850" dirty="0">
                <a:solidFill>
                  <a:schemeClr val="tx1"/>
                </a:solidFill>
              </a:rPr>
              <a:t>S</a:t>
            </a:r>
            <a:r>
              <a:rPr lang="es-ES" sz="600" dirty="0"/>
              <a:t>B</a:t>
            </a:r>
            <a:r>
              <a:rPr lang="es-ES" sz="850" dirty="0">
                <a:solidFill>
                  <a:schemeClr val="tx1"/>
                </a:solidFill>
              </a:rPr>
              <a:t> </a:t>
            </a:r>
          </a:p>
          <a:p>
            <a:pPr algn="ctr"/>
            <a:r>
              <a:rPr lang="es-ES" sz="850" dirty="0">
                <a:solidFill>
                  <a:schemeClr val="tx1"/>
                </a:solidFill>
              </a:rPr>
              <a:t>muestra de B</a:t>
            </a:r>
            <a:endParaRPr lang="es-MX" sz="850" dirty="0">
              <a:solidFill>
                <a:schemeClr val="tx1"/>
              </a:solidFill>
            </a:endParaRPr>
          </a:p>
        </p:txBody>
      </p:sp>
      <p:sp>
        <p:nvSpPr>
          <p:cNvPr id="32" name="CuadroTexto 31">
            <a:extLst>
              <a:ext uri="{FF2B5EF4-FFF2-40B4-BE49-F238E27FC236}">
                <a16:creationId xmlns:a16="http://schemas.microsoft.com/office/drawing/2014/main" id="{28AAF6CB-BE24-4A89-AA85-ECFBEF29C7A7}"/>
              </a:ext>
            </a:extLst>
          </p:cNvPr>
          <p:cNvSpPr txBox="1"/>
          <p:nvPr/>
        </p:nvSpPr>
        <p:spPr>
          <a:xfrm>
            <a:off x="8421566" y="2086932"/>
            <a:ext cx="1394197" cy="353943"/>
          </a:xfrm>
          <a:prstGeom prst="rect">
            <a:avLst/>
          </a:prstGeom>
          <a:noFill/>
        </p:spPr>
        <p:txBody>
          <a:bodyPr wrap="square" rtlCol="0">
            <a:spAutoFit/>
          </a:bodyPr>
          <a:lstStyle/>
          <a:p>
            <a:pPr algn="ctr"/>
            <a:r>
              <a:rPr lang="es-ES" sz="850" dirty="0">
                <a:solidFill>
                  <a:schemeClr val="tx1"/>
                </a:solidFill>
              </a:rPr>
              <a:t>S</a:t>
            </a:r>
            <a:r>
              <a:rPr lang="es-ES" sz="600" dirty="0">
                <a:solidFill>
                  <a:schemeClr val="tx1"/>
                </a:solidFill>
              </a:rPr>
              <a:t>A</a:t>
            </a:r>
            <a:r>
              <a:rPr lang="es-ES" sz="850" dirty="0">
                <a:solidFill>
                  <a:schemeClr val="tx1"/>
                </a:solidFill>
              </a:rPr>
              <a:t> </a:t>
            </a:r>
          </a:p>
          <a:p>
            <a:pPr algn="ctr"/>
            <a:r>
              <a:rPr lang="es-ES" sz="850" dirty="0">
                <a:solidFill>
                  <a:schemeClr val="tx1"/>
                </a:solidFill>
              </a:rPr>
              <a:t>muestra de A</a:t>
            </a:r>
            <a:endParaRPr lang="es-MX" sz="850" dirty="0">
              <a:solidFill>
                <a:schemeClr val="tx1"/>
              </a:solidFill>
            </a:endParaRPr>
          </a:p>
        </p:txBody>
      </p:sp>
      <p:sp>
        <p:nvSpPr>
          <p:cNvPr id="33" name="CuadroTexto 32">
            <a:extLst>
              <a:ext uri="{FF2B5EF4-FFF2-40B4-BE49-F238E27FC236}">
                <a16:creationId xmlns:a16="http://schemas.microsoft.com/office/drawing/2014/main" id="{A90D8F6F-1C8C-439E-98EA-E090160D2E59}"/>
              </a:ext>
            </a:extLst>
          </p:cNvPr>
          <p:cNvSpPr txBox="1"/>
          <p:nvPr/>
        </p:nvSpPr>
        <p:spPr>
          <a:xfrm>
            <a:off x="9675367" y="2072461"/>
            <a:ext cx="383318" cy="261610"/>
          </a:xfrm>
          <a:prstGeom prst="rect">
            <a:avLst/>
          </a:prstGeom>
          <a:noFill/>
        </p:spPr>
        <p:txBody>
          <a:bodyPr wrap="square">
            <a:spAutoFit/>
          </a:bodyPr>
          <a:lstStyle/>
          <a:p>
            <a:r>
              <a:rPr lang="es-ES" sz="1100" dirty="0"/>
              <a:t>U</a:t>
            </a:r>
            <a:r>
              <a:rPr lang="es-ES" sz="750" dirty="0"/>
              <a:t>AB</a:t>
            </a:r>
            <a:endParaRPr lang="es-MX" sz="750" dirty="0"/>
          </a:p>
        </p:txBody>
      </p:sp>
      <p:cxnSp>
        <p:nvCxnSpPr>
          <p:cNvPr id="35" name="Conector recto 34">
            <a:extLst>
              <a:ext uri="{FF2B5EF4-FFF2-40B4-BE49-F238E27FC236}">
                <a16:creationId xmlns:a16="http://schemas.microsoft.com/office/drawing/2014/main" id="{FEB11FD6-1E60-4A3F-9DCB-BCBEFC68B402}"/>
              </a:ext>
            </a:extLst>
          </p:cNvPr>
          <p:cNvCxnSpPr/>
          <p:nvPr/>
        </p:nvCxnSpPr>
        <p:spPr>
          <a:xfrm>
            <a:off x="9797872" y="1873068"/>
            <a:ext cx="257986" cy="9922"/>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Conector recto 35">
            <a:extLst>
              <a:ext uri="{FF2B5EF4-FFF2-40B4-BE49-F238E27FC236}">
                <a16:creationId xmlns:a16="http://schemas.microsoft.com/office/drawing/2014/main" id="{7A89C43D-9D28-4062-AA09-FCABD6C6B0C4}"/>
              </a:ext>
            </a:extLst>
          </p:cNvPr>
          <p:cNvCxnSpPr>
            <a:cxnSpLocks/>
          </p:cNvCxnSpPr>
          <p:nvPr/>
        </p:nvCxnSpPr>
        <p:spPr>
          <a:xfrm>
            <a:off x="9723939" y="2010105"/>
            <a:ext cx="326072" cy="11642"/>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Conector recto 38">
            <a:extLst>
              <a:ext uri="{FF2B5EF4-FFF2-40B4-BE49-F238E27FC236}">
                <a16:creationId xmlns:a16="http://schemas.microsoft.com/office/drawing/2014/main" id="{1165E5E6-60D5-463B-BB6B-5CA29409C862}"/>
              </a:ext>
            </a:extLst>
          </p:cNvPr>
          <p:cNvCxnSpPr>
            <a:cxnSpLocks/>
          </p:cNvCxnSpPr>
          <p:nvPr/>
        </p:nvCxnSpPr>
        <p:spPr>
          <a:xfrm>
            <a:off x="9873651" y="1776500"/>
            <a:ext cx="176360" cy="8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Conector recto 40">
            <a:extLst>
              <a:ext uri="{FF2B5EF4-FFF2-40B4-BE49-F238E27FC236}">
                <a16:creationId xmlns:a16="http://schemas.microsoft.com/office/drawing/2014/main" id="{9B372763-8F77-4957-BF75-C59FF182F9AF}"/>
              </a:ext>
            </a:extLst>
          </p:cNvPr>
          <p:cNvCxnSpPr>
            <a:cxnSpLocks/>
          </p:cNvCxnSpPr>
          <p:nvPr/>
        </p:nvCxnSpPr>
        <p:spPr>
          <a:xfrm>
            <a:off x="9690018" y="2133148"/>
            <a:ext cx="36726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Conector recto 43">
            <a:extLst>
              <a:ext uri="{FF2B5EF4-FFF2-40B4-BE49-F238E27FC236}">
                <a16:creationId xmlns:a16="http://schemas.microsoft.com/office/drawing/2014/main" id="{D7B45EF4-2F73-44EB-8728-2467383AA0EB}"/>
              </a:ext>
            </a:extLst>
          </p:cNvPr>
          <p:cNvCxnSpPr>
            <a:cxnSpLocks/>
          </p:cNvCxnSpPr>
          <p:nvPr/>
        </p:nvCxnSpPr>
        <p:spPr>
          <a:xfrm flipV="1">
            <a:off x="9678581" y="2300376"/>
            <a:ext cx="371430" cy="2072"/>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Conector recto 48">
            <a:extLst>
              <a:ext uri="{FF2B5EF4-FFF2-40B4-BE49-F238E27FC236}">
                <a16:creationId xmlns:a16="http://schemas.microsoft.com/office/drawing/2014/main" id="{C94D5364-A98B-4C11-A6C0-33C798EDA0C6}"/>
              </a:ext>
            </a:extLst>
          </p:cNvPr>
          <p:cNvCxnSpPr>
            <a:cxnSpLocks/>
          </p:cNvCxnSpPr>
          <p:nvPr/>
        </p:nvCxnSpPr>
        <p:spPr>
          <a:xfrm flipV="1">
            <a:off x="9698655" y="2437558"/>
            <a:ext cx="355406" cy="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ector recto 50">
            <a:extLst>
              <a:ext uri="{FF2B5EF4-FFF2-40B4-BE49-F238E27FC236}">
                <a16:creationId xmlns:a16="http://schemas.microsoft.com/office/drawing/2014/main" id="{D40798C5-33C1-4C31-93EA-85882115EED8}"/>
              </a:ext>
            </a:extLst>
          </p:cNvPr>
          <p:cNvCxnSpPr>
            <a:cxnSpLocks/>
          </p:cNvCxnSpPr>
          <p:nvPr/>
        </p:nvCxnSpPr>
        <p:spPr>
          <a:xfrm>
            <a:off x="9757982" y="2588502"/>
            <a:ext cx="299303" cy="1214"/>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Conector recto 53">
            <a:extLst>
              <a:ext uri="{FF2B5EF4-FFF2-40B4-BE49-F238E27FC236}">
                <a16:creationId xmlns:a16="http://schemas.microsoft.com/office/drawing/2014/main" id="{20B605A1-FC7D-4588-B3C4-57176171E190}"/>
              </a:ext>
            </a:extLst>
          </p:cNvPr>
          <p:cNvCxnSpPr>
            <a:cxnSpLocks/>
          </p:cNvCxnSpPr>
          <p:nvPr/>
        </p:nvCxnSpPr>
        <p:spPr>
          <a:xfrm>
            <a:off x="9832838" y="2685571"/>
            <a:ext cx="217173" cy="7632"/>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Conector recto 55">
            <a:extLst>
              <a:ext uri="{FF2B5EF4-FFF2-40B4-BE49-F238E27FC236}">
                <a16:creationId xmlns:a16="http://schemas.microsoft.com/office/drawing/2014/main" id="{BCAE9A41-93D8-48D1-9A11-C412FC921C47}"/>
              </a:ext>
            </a:extLst>
          </p:cNvPr>
          <p:cNvCxnSpPr>
            <a:cxnSpLocks/>
          </p:cNvCxnSpPr>
          <p:nvPr/>
        </p:nvCxnSpPr>
        <p:spPr>
          <a:xfrm>
            <a:off x="9908994" y="2767960"/>
            <a:ext cx="148291" cy="4961"/>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813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7035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Tipos de Marcos Muestrales Múltiples.</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389108" y="2967334"/>
            <a:ext cx="1342416" cy="923330"/>
          </a:xfrm>
          <a:prstGeom prst="rect">
            <a:avLst/>
          </a:prstGeom>
          <a:noFill/>
        </p:spPr>
        <p:txBody>
          <a:bodyPr wrap="square" rtlCol="0">
            <a:spAutoFit/>
          </a:bodyPr>
          <a:lstStyle/>
          <a:p>
            <a:r>
              <a:rPr lang="es-ES" dirty="0"/>
              <a:t>Marcos muestrales múltiples: </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653703" y="920048"/>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2516425" y="1303113"/>
            <a:ext cx="1077592" cy="523220"/>
          </a:xfrm>
          <a:prstGeom prst="rect">
            <a:avLst/>
          </a:prstGeom>
          <a:noFill/>
        </p:spPr>
        <p:txBody>
          <a:bodyPr wrap="square" rtlCol="0">
            <a:spAutoFit/>
          </a:bodyPr>
          <a:lstStyle/>
          <a:p>
            <a:r>
              <a:rPr lang="es-ES" sz="1400" dirty="0"/>
              <a:t>Marcos de areas.</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2529189" y="2540784"/>
            <a:ext cx="1488332" cy="738664"/>
          </a:xfrm>
          <a:prstGeom prst="rect">
            <a:avLst/>
          </a:prstGeom>
          <a:noFill/>
        </p:spPr>
        <p:txBody>
          <a:bodyPr wrap="square" rtlCol="0">
            <a:spAutoFit/>
          </a:bodyPr>
          <a:lstStyle/>
          <a:p>
            <a:r>
              <a:rPr lang="es-ES" sz="1400" dirty="0"/>
              <a:t>Marcos de muestreo maestros.</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2529189" y="3899800"/>
            <a:ext cx="1419995" cy="523220"/>
          </a:xfrm>
          <a:prstGeom prst="rect">
            <a:avLst/>
          </a:prstGeom>
          <a:noFill/>
        </p:spPr>
        <p:txBody>
          <a:bodyPr wrap="square" rtlCol="0">
            <a:spAutoFit/>
          </a:bodyPr>
          <a:lstStyle/>
          <a:p>
            <a:r>
              <a:rPr lang="es-ES" sz="1400" dirty="0"/>
              <a:t>Marcos </a:t>
            </a:r>
          </a:p>
          <a:p>
            <a:r>
              <a:rPr lang="es-ES" sz="1400" dirty="0"/>
              <a:t>“ab initio”</a:t>
            </a:r>
            <a:endParaRPr lang="es-MX" sz="1400" dirty="0"/>
          </a:p>
        </p:txBody>
      </p:sp>
      <p:sp>
        <p:nvSpPr>
          <p:cNvPr id="14" name="CuadroTexto 13">
            <a:extLst>
              <a:ext uri="{FF2B5EF4-FFF2-40B4-BE49-F238E27FC236}">
                <a16:creationId xmlns:a16="http://schemas.microsoft.com/office/drawing/2014/main" id="{2B3C227D-5FED-4A0E-A075-AB6EE1ABF02A}"/>
              </a:ext>
            </a:extLst>
          </p:cNvPr>
          <p:cNvSpPr txBox="1"/>
          <p:nvPr/>
        </p:nvSpPr>
        <p:spPr>
          <a:xfrm>
            <a:off x="2529189" y="5137471"/>
            <a:ext cx="1419995" cy="523220"/>
          </a:xfrm>
          <a:prstGeom prst="rect">
            <a:avLst/>
          </a:prstGeom>
          <a:noFill/>
        </p:spPr>
        <p:txBody>
          <a:bodyPr wrap="square" rtlCol="0">
            <a:spAutoFit/>
          </a:bodyPr>
          <a:lstStyle/>
          <a:p>
            <a:r>
              <a:rPr lang="es-ES" sz="1400" dirty="0"/>
              <a:t>Muestras maestras</a:t>
            </a:r>
            <a:endParaRPr lang="es-MX" sz="1400" dirty="0"/>
          </a:p>
        </p:txBody>
      </p:sp>
      <p:sp>
        <p:nvSpPr>
          <p:cNvPr id="15" name="Abrir llave 14">
            <a:extLst>
              <a:ext uri="{FF2B5EF4-FFF2-40B4-BE49-F238E27FC236}">
                <a16:creationId xmlns:a16="http://schemas.microsoft.com/office/drawing/2014/main" id="{76896053-2D44-46B1-9E27-8076B322C7B4}"/>
              </a:ext>
            </a:extLst>
          </p:cNvPr>
          <p:cNvSpPr/>
          <p:nvPr/>
        </p:nvSpPr>
        <p:spPr>
          <a:xfrm>
            <a:off x="3494811" y="902897"/>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983353" y="946661"/>
            <a:ext cx="2695033" cy="1277273"/>
          </a:xfrm>
          <a:prstGeom prst="rect">
            <a:avLst/>
          </a:prstGeom>
          <a:noFill/>
        </p:spPr>
        <p:txBody>
          <a:bodyPr wrap="square" rtlCol="0">
            <a:spAutoFit/>
          </a:bodyPr>
          <a:lstStyle/>
          <a:p>
            <a:r>
              <a:rPr lang="es-ES" sz="1100" dirty="0"/>
              <a:t>Se basa en unidades de areas geográficas, se usa cuando una encuesta es de naturaleza geográfica o no hay marco muestral adecuado.</a:t>
            </a:r>
          </a:p>
          <a:p>
            <a:endParaRPr lang="es-ES" sz="1100" dirty="0"/>
          </a:p>
          <a:p>
            <a:r>
              <a:rPr lang="es-ES" sz="1100" dirty="0"/>
              <a:t>Se usa en encuestas con estimaciones basadas en delimitaciones políticas.</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6678260" y="920048"/>
            <a:ext cx="577530" cy="12734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3550593" y="2366499"/>
            <a:ext cx="522710" cy="12350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3446356" y="3745673"/>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612375" y="4818826"/>
            <a:ext cx="336810" cy="123602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4151334" y="2365355"/>
            <a:ext cx="2695033" cy="1223412"/>
          </a:xfrm>
          <a:prstGeom prst="rect">
            <a:avLst/>
          </a:prstGeom>
          <a:noFill/>
        </p:spPr>
        <p:txBody>
          <a:bodyPr wrap="square" rtlCol="0">
            <a:spAutoFit/>
          </a:bodyPr>
          <a:lstStyle/>
          <a:p>
            <a:r>
              <a:rPr lang="es-ES" sz="1050" dirty="0"/>
              <a:t>Es una lista organizada de una base de datos que contiene las unidades de observación en el censo.</a:t>
            </a:r>
          </a:p>
          <a:p>
            <a:endParaRPr lang="es-ES" sz="1050" dirty="0"/>
          </a:p>
          <a:p>
            <a:r>
              <a:rPr lang="es-ES" sz="1050" dirty="0"/>
              <a:t>Ayuda a identificar unidades de muestreo , sirve como base para realizar estimaciones basadas en los datos de muestra.</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6589398" y="2467024"/>
            <a:ext cx="577530" cy="100061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839355" y="3664885"/>
            <a:ext cx="8278173" cy="1015663"/>
          </a:xfrm>
          <a:prstGeom prst="rect">
            <a:avLst/>
          </a:prstGeom>
          <a:noFill/>
        </p:spPr>
        <p:txBody>
          <a:bodyPr wrap="square" rtlCol="0">
            <a:spAutoFit/>
          </a:bodyPr>
          <a:lstStyle/>
          <a:p>
            <a:r>
              <a:rPr lang="es-ES" sz="1000" dirty="0"/>
              <a:t>En este caso se debe detallar el método de construcción o enmienda, ya definido el universo se recaba información, lo mas precisa posible (dimensiones, distribución espacial, temporal), se usa para medir flujos de entrada y salida, esta sirve para ver el cruce de mercancías de un lado a otro.</a:t>
            </a:r>
          </a:p>
          <a:p>
            <a:endParaRPr lang="es-ES" sz="1000" dirty="0"/>
          </a:p>
          <a:p>
            <a:r>
              <a:rPr lang="es-ES" sz="1000" dirty="0"/>
              <a:t>Es probabilístico y su tamaño de muestra varia por mes o temporada de levantamiento, se basa en el conteo intensivo de viajeros que cruzan de un punto a otro, se puede combinar con uno de conglomerados en varias etapas de muestreo dentro de conglomerados muestreados, el marco puede ser una lista de la población enumerado en un intervalo de tiempo..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744295" y="4634546"/>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id="{AAD876F9-3C77-4DC7-A770-4CF1FAE8D77A}"/>
              </a:ext>
            </a:extLst>
          </p:cNvPr>
          <p:cNvSpPr txBox="1"/>
          <p:nvPr/>
        </p:nvSpPr>
        <p:spPr>
          <a:xfrm>
            <a:off x="3999780" y="4801672"/>
            <a:ext cx="2695033" cy="1323439"/>
          </a:xfrm>
          <a:prstGeom prst="rect">
            <a:avLst/>
          </a:prstGeom>
          <a:noFill/>
        </p:spPr>
        <p:txBody>
          <a:bodyPr wrap="square" rtlCol="0">
            <a:spAutoFit/>
          </a:bodyPr>
          <a:lstStyle/>
          <a:p>
            <a:r>
              <a:rPr lang="es-ES" sz="1000" dirty="0"/>
              <a:t>Busca selecciones múltiples de unidades que permiten atender las demandas de información de las encuestas.</a:t>
            </a:r>
          </a:p>
          <a:p>
            <a:endParaRPr lang="es-ES" sz="1000" dirty="0"/>
          </a:p>
          <a:p>
            <a:r>
              <a:rPr lang="es-ES" sz="1000" dirty="0"/>
              <a:t>El marco de muestreo debe estar actualizado y tiene un elevado costo operativo, es probabilístico, estratificado, unitapico y por conglomerados.</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7255790" y="4666094"/>
            <a:ext cx="5025072" cy="1223412"/>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Dispone de una muestra maestra seleccionada a partir de criterios uniformes.</a:t>
            </a:r>
          </a:p>
          <a:p>
            <a:pPr marL="171450" indent="-171450">
              <a:buFont typeface="Arial" panose="020B0604020202020204" pitchFamily="34" charset="0"/>
              <a:buChar char="•"/>
            </a:pPr>
            <a:r>
              <a:rPr lang="es-ES" sz="1050" dirty="0"/>
              <a:t>Se utiliza el mismo numero de etapas.</a:t>
            </a:r>
          </a:p>
          <a:p>
            <a:pPr marL="171450" indent="-171450">
              <a:buFont typeface="Arial" panose="020B0604020202020204" pitchFamily="34" charset="0"/>
              <a:buChar char="•"/>
            </a:pPr>
            <a:r>
              <a:rPr lang="es-ES" sz="1050" dirty="0"/>
              <a:t> Se utilizan las mismas unidades del marco.</a:t>
            </a:r>
          </a:p>
          <a:p>
            <a:pPr marL="171450" indent="-171450">
              <a:buFont typeface="Arial" panose="020B0604020202020204" pitchFamily="34" charset="0"/>
              <a:buChar char="•"/>
            </a:pPr>
            <a:r>
              <a:rPr lang="es-ES" sz="1050" dirty="0"/>
              <a:t>Aplica el mismo procedimiento de calculo para determinar las probabilidades de selección.</a:t>
            </a:r>
            <a:endParaRPr lang="es-MX" sz="1050" dirty="0"/>
          </a:p>
        </p:txBody>
      </p:sp>
      <p:sp>
        <p:nvSpPr>
          <p:cNvPr id="27" name="CuadroTexto 26">
            <a:extLst>
              <a:ext uri="{FF2B5EF4-FFF2-40B4-BE49-F238E27FC236}">
                <a16:creationId xmlns:a16="http://schemas.microsoft.com/office/drawing/2014/main" id="{70A47EC5-3A33-464D-B604-FE907A56C942}"/>
              </a:ext>
            </a:extLst>
          </p:cNvPr>
          <p:cNvSpPr txBox="1"/>
          <p:nvPr/>
        </p:nvSpPr>
        <p:spPr>
          <a:xfrm>
            <a:off x="7092456" y="2436418"/>
            <a:ext cx="5025072" cy="1061829"/>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Ayuda a la planeación operativa de las encuestas.</a:t>
            </a:r>
          </a:p>
          <a:p>
            <a:pPr marL="171450" indent="-171450">
              <a:buFont typeface="Arial" panose="020B0604020202020204" pitchFamily="34" charset="0"/>
              <a:buChar char="•"/>
            </a:pPr>
            <a:r>
              <a:rPr lang="es-ES" sz="1050" dirty="0"/>
              <a:t>Reduce costos operativos de encuestas.</a:t>
            </a:r>
          </a:p>
          <a:p>
            <a:pPr marL="171450" indent="-171450">
              <a:buFont typeface="Arial" panose="020B0604020202020204" pitchFamily="34" charset="0"/>
              <a:buChar char="•"/>
            </a:pPr>
            <a:r>
              <a:rPr lang="es-ES" sz="1050" dirty="0"/>
              <a:t>Tiene un mejor control de los errores de muestreo u sobre los ajenos de muestreo. </a:t>
            </a:r>
          </a:p>
          <a:p>
            <a:pPr marL="171450" indent="-171450">
              <a:buFont typeface="Arial" panose="020B0604020202020204" pitchFamily="34" charset="0"/>
              <a:buChar char="•"/>
            </a:pPr>
            <a:r>
              <a:rPr lang="es-ES" sz="1050" dirty="0"/>
              <a:t>Mejora la congruencia entre estimaciones de las encuestas.</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7067722" y="968494"/>
            <a:ext cx="4826660" cy="1223412"/>
          </a:xfrm>
          <a:prstGeom prst="rect">
            <a:avLst/>
          </a:prstGeom>
          <a:noFill/>
        </p:spPr>
        <p:txBody>
          <a:bodyPr wrap="square" rtlCol="0">
            <a:spAutoFit/>
          </a:bodyPr>
          <a:lstStyle/>
          <a:p>
            <a:r>
              <a:rPr lang="es-ES" sz="1050" dirty="0"/>
              <a:t>Tipos de marcos de areas:</a:t>
            </a:r>
          </a:p>
          <a:p>
            <a:endParaRPr lang="es-ES" sz="1050" dirty="0"/>
          </a:p>
          <a:p>
            <a:pPr marL="171450" indent="-171450">
              <a:buFont typeface="Arial" panose="020B0604020202020204" pitchFamily="34" charset="0"/>
              <a:buChar char="•"/>
            </a:pPr>
            <a:r>
              <a:rPr lang="es-ES" sz="1050" dirty="0"/>
              <a:t>Cuadricula: tiene unidades terrestres que serán divididos y muestreados en etapas, se usan conglomerados geográficos.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Terreno: Tiene unidades de muestreo finales que se observan en su totalidad, se usan en encuestas agropecuarias y de medio ambiente.</a:t>
            </a:r>
            <a:endParaRPr lang="es-MX" sz="1050" dirty="0"/>
          </a:p>
        </p:txBody>
      </p:sp>
    </p:spTree>
    <p:extLst>
      <p:ext uri="{BB962C8B-B14F-4D97-AF65-F5344CB8AC3E}">
        <p14:creationId xmlns:p14="http://schemas.microsoft.com/office/powerpoint/2010/main" val="379053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135560" y="239685"/>
            <a:ext cx="8836739"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t>Consideraciones en el uso de marcos muestrales.</a:t>
            </a:r>
          </a:p>
          <a:p>
            <a:endParaRPr lang="es-MX" dirty="0"/>
          </a:p>
        </p:txBody>
      </p:sp>
      <p:graphicFrame>
        <p:nvGraphicFramePr>
          <p:cNvPr id="3" name="Tabla 2">
            <a:extLst>
              <a:ext uri="{FF2B5EF4-FFF2-40B4-BE49-F238E27FC236}">
                <a16:creationId xmlns:a16="http://schemas.microsoft.com/office/drawing/2014/main" id="{09EB6DE1-7F3D-40A0-B987-62E4CC5FAC0C}"/>
              </a:ext>
            </a:extLst>
          </p:cNvPr>
          <p:cNvGraphicFramePr>
            <a:graphicFrameLocks noGrp="1"/>
          </p:cNvGraphicFramePr>
          <p:nvPr>
            <p:extLst>
              <p:ext uri="{D42A27DB-BD31-4B8C-83A1-F6EECF244321}">
                <p14:modId xmlns:p14="http://schemas.microsoft.com/office/powerpoint/2010/main" val="3131237106"/>
              </p:ext>
            </p:extLst>
          </p:nvPr>
        </p:nvGraphicFramePr>
        <p:xfrm>
          <a:off x="288894" y="2366911"/>
          <a:ext cx="8136903" cy="3479337"/>
        </p:xfrm>
        <a:graphic>
          <a:graphicData uri="http://schemas.openxmlformats.org/drawingml/2006/table">
            <a:tbl>
              <a:tblPr firstRow="1" firstCol="1" bandRow="1">
                <a:tableStyleId>{5C22544A-7EE6-4342-B048-85BDC9FD1C3A}</a:tableStyleId>
              </a:tblPr>
              <a:tblGrid>
                <a:gridCol w="1589628">
                  <a:extLst>
                    <a:ext uri="{9D8B030D-6E8A-4147-A177-3AD203B41FA5}">
                      <a16:colId xmlns:a16="http://schemas.microsoft.com/office/drawing/2014/main" val="3276786805"/>
                    </a:ext>
                  </a:extLst>
                </a:gridCol>
                <a:gridCol w="2370331">
                  <a:extLst>
                    <a:ext uri="{9D8B030D-6E8A-4147-A177-3AD203B41FA5}">
                      <a16:colId xmlns:a16="http://schemas.microsoft.com/office/drawing/2014/main" val="2644900438"/>
                    </a:ext>
                  </a:extLst>
                </a:gridCol>
                <a:gridCol w="1944696">
                  <a:extLst>
                    <a:ext uri="{9D8B030D-6E8A-4147-A177-3AD203B41FA5}">
                      <a16:colId xmlns:a16="http://schemas.microsoft.com/office/drawing/2014/main" val="798364187"/>
                    </a:ext>
                  </a:extLst>
                </a:gridCol>
                <a:gridCol w="2232248">
                  <a:extLst>
                    <a:ext uri="{9D8B030D-6E8A-4147-A177-3AD203B41FA5}">
                      <a16:colId xmlns:a16="http://schemas.microsoft.com/office/drawing/2014/main" val="339645057"/>
                    </a:ext>
                  </a:extLst>
                </a:gridCol>
              </a:tblGrid>
              <a:tr h="288031">
                <a:tc gridSpan="4">
                  <a:txBody>
                    <a:bodyPr/>
                    <a:lstStyle/>
                    <a:p>
                      <a:pPr algn="ctr">
                        <a:lnSpc>
                          <a:spcPct val="107000"/>
                        </a:lnSpc>
                        <a:spcAft>
                          <a:spcPts val="800"/>
                        </a:spcAft>
                      </a:pPr>
                      <a:r>
                        <a:rPr lang="es-MX" sz="1050" dirty="0">
                          <a:effectLst/>
                        </a:rPr>
                        <a:t>Tipos de muestreo y etapas de selección.</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576546939"/>
                  </a:ext>
                </a:extLst>
              </a:tr>
              <a:tr h="166938">
                <a:tc rowSpan="2">
                  <a:txBody>
                    <a:bodyPr/>
                    <a:lstStyle/>
                    <a:p>
                      <a:pPr algn="ctr">
                        <a:lnSpc>
                          <a:spcPct val="107000"/>
                        </a:lnSpc>
                        <a:spcAft>
                          <a:spcPts val="800"/>
                        </a:spcAft>
                      </a:pPr>
                      <a:r>
                        <a:rPr lang="es-MX" sz="1000" dirty="0">
                          <a:solidFill>
                            <a:schemeClr val="bg1"/>
                          </a:solidFill>
                          <a:effectLst/>
                        </a:rPr>
                        <a:t>Tipo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rowSpan="2">
                  <a:txBody>
                    <a:bodyPr/>
                    <a:lstStyle/>
                    <a:p>
                      <a:pPr algn="ctr">
                        <a:lnSpc>
                          <a:spcPct val="107000"/>
                        </a:lnSpc>
                        <a:spcAft>
                          <a:spcPts val="800"/>
                        </a:spcAft>
                      </a:pPr>
                      <a:r>
                        <a:rPr lang="es-MX" sz="1000" dirty="0">
                          <a:solidFill>
                            <a:schemeClr val="bg1"/>
                          </a:solidFill>
                          <a:effectLst/>
                        </a:rPr>
                        <a:t> Modalidad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gridSpan="2">
                  <a:txBody>
                    <a:bodyPr/>
                    <a:lstStyle/>
                    <a:p>
                      <a:pPr algn="ctr">
                        <a:lnSpc>
                          <a:spcPct val="107000"/>
                        </a:lnSpc>
                        <a:spcAft>
                          <a:spcPts val="800"/>
                        </a:spcAft>
                      </a:pPr>
                      <a:r>
                        <a:rPr lang="es-MX" sz="1000">
                          <a:solidFill>
                            <a:schemeClr val="bg1"/>
                          </a:solidFill>
                          <a:effectLst/>
                        </a:rPr>
                        <a:t>Numero de etapas de selección</a:t>
                      </a:r>
                      <a:endParaRPr lang="es-MX"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hMerge="1">
                  <a:txBody>
                    <a:bodyPr/>
                    <a:lstStyle/>
                    <a:p>
                      <a:endParaRPr lang="es-MX"/>
                    </a:p>
                  </a:txBody>
                  <a:tcPr/>
                </a:tc>
                <a:extLst>
                  <a:ext uri="{0D108BD9-81ED-4DB2-BD59-A6C34878D82A}">
                    <a16:rowId xmlns:a16="http://schemas.microsoft.com/office/drawing/2014/main" val="625341127"/>
                  </a:ext>
                </a:extLst>
              </a:tr>
              <a:tr h="265110">
                <a:tc vMerge="1">
                  <a:txBody>
                    <a:bodyPr/>
                    <a:lstStyle/>
                    <a:p>
                      <a:endParaRPr lang="es-MX"/>
                    </a:p>
                  </a:txBody>
                  <a:tcPr/>
                </a:tc>
                <a:tc vMerge="1">
                  <a:txBody>
                    <a:bodyPr/>
                    <a:lstStyle/>
                    <a:p>
                      <a:endParaRPr lang="es-MX"/>
                    </a:p>
                  </a:txBody>
                  <a:tcPr/>
                </a:tc>
                <a:tc>
                  <a:txBody>
                    <a:bodyPr/>
                    <a:lstStyle/>
                    <a:p>
                      <a:pPr algn="ctr">
                        <a:lnSpc>
                          <a:spcPct val="107000"/>
                        </a:lnSpc>
                        <a:spcAft>
                          <a:spcPts val="800"/>
                        </a:spcAft>
                      </a:pPr>
                      <a:r>
                        <a:rPr lang="es-MX" sz="1000" dirty="0">
                          <a:solidFill>
                            <a:schemeClr val="bg1"/>
                          </a:solidFill>
                          <a:effectLst/>
                        </a:rPr>
                        <a:t>Unietapico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a:txBody>
                    <a:bodyPr/>
                    <a:lstStyle/>
                    <a:p>
                      <a:pPr algn="ctr"/>
                      <a:r>
                        <a:rPr lang="es-MX" sz="1000" dirty="0">
                          <a:solidFill>
                            <a:schemeClr val="bg1"/>
                          </a:solidFill>
                          <a:effectLst/>
                        </a:rPr>
                        <a:t>Bietápico o mas etapas</a:t>
                      </a:r>
                      <a:endParaRPr lang="es-MX" dirty="0">
                        <a:solidFill>
                          <a:schemeClr val="bg1"/>
                        </a:solidFill>
                      </a:endParaRPr>
                    </a:p>
                  </a:txBody>
                  <a:tcPr marL="33700" marR="33700" marT="0" marB="0">
                    <a:solidFill>
                      <a:srgbClr val="002060"/>
                    </a:solidFill>
                  </a:tcPr>
                </a:tc>
                <a:extLst>
                  <a:ext uri="{0D108BD9-81ED-4DB2-BD59-A6C34878D82A}">
                    <a16:rowId xmlns:a16="http://schemas.microsoft.com/office/drawing/2014/main" val="374984665"/>
                  </a:ext>
                </a:extLst>
              </a:tr>
              <a:tr h="1149248">
                <a:tc>
                  <a:txBody>
                    <a:bodyPr/>
                    <a:lstStyle/>
                    <a:p>
                      <a:pPr algn="ctr">
                        <a:lnSpc>
                          <a:spcPct val="107000"/>
                        </a:lnSpc>
                        <a:spcAft>
                          <a:spcPts val="800"/>
                        </a:spcAft>
                      </a:pPr>
                      <a:r>
                        <a:rPr lang="es-MX" sz="1000">
                          <a:effectLst/>
                        </a:rPr>
                        <a:t>Probabilístico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Aleatorio Simple (con remplazo y sin remplazo).</a:t>
                      </a:r>
                    </a:p>
                    <a:p>
                      <a:pPr marL="342900" lvl="0" indent="-342900" algn="l">
                        <a:lnSpc>
                          <a:spcPct val="107000"/>
                        </a:lnSpc>
                        <a:buFont typeface="Symbol" panose="05050102010706020507" pitchFamily="18" charset="2"/>
                        <a:buChar char=""/>
                      </a:pPr>
                      <a:r>
                        <a:rPr lang="es-MX" sz="1000" dirty="0">
                          <a:effectLst/>
                        </a:rPr>
                        <a:t>Sistemático.</a:t>
                      </a:r>
                    </a:p>
                    <a:p>
                      <a:pPr marL="342900" lvl="0" indent="-342900" algn="l">
                        <a:lnSpc>
                          <a:spcPct val="107000"/>
                        </a:lnSpc>
                        <a:buFont typeface="Symbol" panose="05050102010706020507" pitchFamily="18" charset="2"/>
                        <a:buChar char=""/>
                      </a:pPr>
                      <a:r>
                        <a:rPr lang="es-MX" sz="1000" dirty="0">
                          <a:effectLst/>
                        </a:rPr>
                        <a:t>Estratificado.</a:t>
                      </a:r>
                    </a:p>
                    <a:p>
                      <a:pPr marL="342900" lvl="0" indent="-342900" algn="l">
                        <a:lnSpc>
                          <a:spcPct val="107000"/>
                        </a:lnSpc>
                        <a:buFont typeface="Symbol" panose="05050102010706020507" pitchFamily="18" charset="2"/>
                        <a:buChar char=""/>
                      </a:pPr>
                      <a:r>
                        <a:rPr lang="es-MX" sz="1000" dirty="0">
                          <a:effectLst/>
                        </a:rPr>
                        <a:t>Por conglomerados.</a:t>
                      </a:r>
                    </a:p>
                    <a:p>
                      <a:pPr marL="342900" lvl="0" indent="-342900" algn="l">
                        <a:lnSpc>
                          <a:spcPct val="107000"/>
                        </a:lnSpc>
                        <a:spcAft>
                          <a:spcPts val="800"/>
                        </a:spcAft>
                        <a:buFont typeface="Symbol" panose="05050102010706020507" pitchFamily="18" charset="2"/>
                        <a:buChar char=""/>
                      </a:pPr>
                      <a:r>
                        <a:rPr lang="es-MX" sz="1000" dirty="0">
                          <a:effectLst/>
                        </a:rPr>
                        <a:t>Mediciones repetidas (longitudinal).</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Una sola elección del tipo y modalidad de muestreo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r>
                        <a:rPr lang="es-MX" sz="110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Combinación específica del tipo de muestreo, la modalidad y el número de etapas de selección</a:t>
                      </a:r>
                      <a:r>
                        <a:rPr lang="es-MX" sz="1050" dirty="0">
                          <a:effectLst/>
                        </a:rPr>
                        <a:t>.</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extLst>
                  <a:ext uri="{0D108BD9-81ED-4DB2-BD59-A6C34878D82A}">
                    <a16:rowId xmlns:a16="http://schemas.microsoft.com/office/drawing/2014/main" val="1215013281"/>
                  </a:ext>
                </a:extLst>
              </a:tr>
              <a:tr h="974555">
                <a:tc>
                  <a:txBody>
                    <a:bodyPr/>
                    <a:lstStyle/>
                    <a:p>
                      <a:pPr algn="ctr">
                        <a:lnSpc>
                          <a:spcPct val="107000"/>
                        </a:lnSpc>
                        <a:spcAft>
                          <a:spcPts val="800"/>
                        </a:spcAft>
                      </a:pPr>
                      <a:r>
                        <a:rPr lang="es-MX" sz="1000">
                          <a:effectLst/>
                        </a:rPr>
                        <a:t>Determinístico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Convencional o accidental.</a:t>
                      </a:r>
                    </a:p>
                    <a:p>
                      <a:pPr marL="342900" lvl="0" indent="-342900" algn="l">
                        <a:lnSpc>
                          <a:spcPct val="107000"/>
                        </a:lnSpc>
                        <a:buFont typeface="Symbol" panose="05050102010706020507" pitchFamily="18" charset="2"/>
                        <a:buChar char=""/>
                      </a:pPr>
                      <a:r>
                        <a:rPr lang="es-MX" sz="1000" dirty="0">
                          <a:effectLst/>
                        </a:rPr>
                        <a:t>Por cuotas.</a:t>
                      </a:r>
                    </a:p>
                    <a:p>
                      <a:pPr marL="342900" lvl="0" indent="-342900" algn="l">
                        <a:lnSpc>
                          <a:spcPct val="107000"/>
                        </a:lnSpc>
                        <a:buFont typeface="Symbol" panose="05050102010706020507" pitchFamily="18" charset="2"/>
                        <a:buChar char=""/>
                      </a:pPr>
                      <a:r>
                        <a:rPr lang="es-MX" sz="1000" dirty="0">
                          <a:effectLst/>
                        </a:rPr>
                        <a:t>Cadena o bola de nieve.</a:t>
                      </a:r>
                    </a:p>
                    <a:p>
                      <a:pPr marL="342900" lvl="0" indent="-342900" algn="l">
                        <a:lnSpc>
                          <a:spcPct val="107000"/>
                        </a:lnSpc>
                        <a:spcAft>
                          <a:spcPts val="800"/>
                        </a:spcAft>
                        <a:buFont typeface="Symbol" panose="05050102010706020507" pitchFamily="18" charset="2"/>
                        <a:buChar char=""/>
                      </a:pPr>
                      <a:r>
                        <a:rPr lang="es-MX" sz="1000" dirty="0">
                          <a:effectLst/>
                        </a:rPr>
                        <a:t>Intencional o por juicio.</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641794408"/>
                  </a:ext>
                </a:extLst>
              </a:tr>
              <a:tr h="548866">
                <a:tc>
                  <a:txBody>
                    <a:bodyPr/>
                    <a:lstStyle/>
                    <a:p>
                      <a:pPr algn="ctr">
                        <a:lnSpc>
                          <a:spcPct val="107000"/>
                        </a:lnSpc>
                        <a:spcAft>
                          <a:spcPts val="800"/>
                        </a:spcAft>
                      </a:pPr>
                      <a:r>
                        <a:rPr lang="es-MX" sz="1000" dirty="0">
                          <a:effectLst/>
                        </a:rPr>
                        <a:t>Mixto</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algn="l">
                        <a:lnSpc>
                          <a:spcPct val="107000"/>
                        </a:lnSpc>
                        <a:spcAft>
                          <a:spcPts val="800"/>
                        </a:spcAft>
                      </a:pPr>
                      <a:r>
                        <a:rPr lang="es-MX" sz="1000" dirty="0">
                          <a:effectLst/>
                        </a:rPr>
                        <a:t> </a:t>
                      </a:r>
                    </a:p>
                    <a:p>
                      <a:pPr marL="342900" lvl="0" indent="-342900" algn="l">
                        <a:lnSpc>
                          <a:spcPct val="107000"/>
                        </a:lnSpc>
                        <a:spcAft>
                          <a:spcPts val="800"/>
                        </a:spcAft>
                        <a:buFont typeface="Symbol" panose="05050102010706020507" pitchFamily="18" charset="2"/>
                        <a:buChar char=""/>
                      </a:pPr>
                      <a:r>
                        <a:rPr lang="es-MX" sz="1000" dirty="0">
                          <a:effectLst/>
                        </a:rPr>
                        <a:t>Muestreo cutoff</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08361041"/>
                  </a:ext>
                </a:extLst>
              </a:tr>
            </a:tbl>
          </a:graphicData>
        </a:graphic>
      </p:graphicFrame>
      <p:sp>
        <p:nvSpPr>
          <p:cNvPr id="7" name="Marcador de contenido 2">
            <a:extLst>
              <a:ext uri="{FF2B5EF4-FFF2-40B4-BE49-F238E27FC236}">
                <a16:creationId xmlns:a16="http://schemas.microsoft.com/office/drawing/2014/main" id="{6875483A-98A1-4B6A-99EC-B5C9E572F493}"/>
              </a:ext>
            </a:extLst>
          </p:cNvPr>
          <p:cNvSpPr txBox="1">
            <a:spLocks/>
          </p:cNvSpPr>
          <p:nvPr/>
        </p:nvSpPr>
        <p:spPr>
          <a:xfrm>
            <a:off x="288894" y="1150163"/>
            <a:ext cx="7793144" cy="77721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El esquema de muestreo es una combinación de técnicas de tipo y la modalidad del muestreo, además del numero de etapas de selección, se consideran los aspectos de:</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9E1EF3EE-EE84-447D-8048-0C461FF4E279}"/>
              </a:ext>
            </a:extLst>
          </p:cNvPr>
          <p:cNvSpPr txBox="1">
            <a:spLocks/>
          </p:cNvSpPr>
          <p:nvPr/>
        </p:nvSpPr>
        <p:spPr>
          <a:xfrm>
            <a:off x="8458404" y="1221466"/>
            <a:ext cx="3524582" cy="1814769"/>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5600" b="1" dirty="0">
                <a:solidFill>
                  <a:srgbClr val="182B47"/>
                </a:solidFill>
              </a:rPr>
              <a:t>Insumos de la determinación de la población de estudio, marco muestral y tipo de muestreo:</a:t>
            </a:r>
          </a:p>
          <a:p>
            <a:pPr algn="just">
              <a:buClr>
                <a:srgbClr val="182B47"/>
              </a:buClr>
            </a:pPr>
            <a:endParaRPr lang="es-MX" sz="5600" b="1" dirty="0">
              <a:solidFill>
                <a:srgbClr val="182B47"/>
              </a:solidFill>
            </a:endParaRPr>
          </a:p>
          <a:p>
            <a:pPr marL="342900" indent="-342900" algn="just">
              <a:buClr>
                <a:srgbClr val="182B47"/>
              </a:buClr>
              <a:buFont typeface="Wingdings" panose="05000000000000000000" pitchFamily="2" charset="2"/>
              <a:buChar char="§"/>
            </a:pPr>
            <a:r>
              <a:rPr lang="es-MX" sz="5600" b="1" dirty="0">
                <a:solidFill>
                  <a:srgbClr val="182B47"/>
                </a:solidFill>
              </a:rPr>
              <a:t>Esquema conceptual , asociación y jerarquización de temas, universo de análisis variables y clasificaciones. </a:t>
            </a:r>
          </a:p>
          <a:p>
            <a:pPr marL="342900" indent="-342900" algn="just">
              <a:buClr>
                <a:srgbClr val="182B47"/>
              </a:buClr>
              <a:buFont typeface="Wingdings" panose="05000000000000000000" pitchFamily="2" charset="2"/>
              <a:buChar char="§"/>
            </a:pPr>
            <a:r>
              <a:rPr lang="es-MX" sz="5600" b="1" dirty="0">
                <a:solidFill>
                  <a:srgbClr val="182B47"/>
                </a:solidFill>
              </a:rPr>
              <a:t>Documentación del marco muestral.</a:t>
            </a:r>
          </a:p>
          <a:p>
            <a:pPr marL="342900" indent="-342900" algn="just">
              <a:buClr>
                <a:srgbClr val="182B47"/>
              </a:buClr>
              <a:buFont typeface="Wingdings" panose="05000000000000000000" pitchFamily="2" charset="2"/>
              <a:buChar char="§"/>
            </a:pPr>
            <a:r>
              <a:rPr lang="es-MX" sz="5600" b="1" dirty="0">
                <a:solidFill>
                  <a:srgbClr val="182B47"/>
                </a:solidFill>
              </a:rPr>
              <a:t>Metodologías anteriores si están disponibles.</a:t>
            </a:r>
          </a:p>
          <a:p>
            <a:pPr algn="just">
              <a:buClr>
                <a:srgbClr val="182B47"/>
              </a:buClr>
            </a:pPr>
            <a:endParaRPr lang="es-MX" sz="1700" b="1" dirty="0">
              <a:solidFill>
                <a:srgbClr val="182B47"/>
              </a:solidFill>
            </a:endParaRPr>
          </a:p>
          <a:p>
            <a:pPr marL="342900" indent="-342900" algn="just">
              <a:buClr>
                <a:srgbClr val="182B47"/>
              </a:buClr>
              <a:buFont typeface="Wingdings" panose="05000000000000000000" pitchFamily="2" charset="2"/>
              <a:buChar char="§"/>
            </a:pPr>
            <a:endParaRPr lang="es-MX" sz="1900" b="1" dirty="0">
              <a:solidFill>
                <a:srgbClr val="182B47"/>
              </a:solidFill>
            </a:endParaRPr>
          </a:p>
        </p:txBody>
      </p:sp>
      <p:sp>
        <p:nvSpPr>
          <p:cNvPr id="10" name="CuadroTexto 9">
            <a:extLst>
              <a:ext uri="{FF2B5EF4-FFF2-40B4-BE49-F238E27FC236}">
                <a16:creationId xmlns:a16="http://schemas.microsoft.com/office/drawing/2014/main" id="{9FBC4BBA-D233-4D87-AF7D-ACC830F776DF}"/>
              </a:ext>
            </a:extLst>
          </p:cNvPr>
          <p:cNvSpPr txBox="1"/>
          <p:nvPr/>
        </p:nvSpPr>
        <p:spPr>
          <a:xfrm>
            <a:off x="8570758" y="3848714"/>
            <a:ext cx="3435776" cy="2308324"/>
          </a:xfrm>
          <a:prstGeom prst="rect">
            <a:avLst/>
          </a:prstGeom>
          <a:noFill/>
        </p:spPr>
        <p:txBody>
          <a:bodyPr wrap="square">
            <a:spAutoFit/>
          </a:bodyPr>
          <a:lstStyle/>
          <a:p>
            <a:pPr algn="just">
              <a:buClr>
                <a:srgbClr val="182B47"/>
              </a:buClr>
            </a:pPr>
            <a:r>
              <a:rPr lang="es-MX" sz="1400" b="1" dirty="0">
                <a:solidFill>
                  <a:srgbClr val="182B47"/>
                </a:solidFill>
              </a:rPr>
              <a:t>Evidencias de la determinación de la población objeto de estudio, marco muestral y tipo de muestreo: </a:t>
            </a:r>
          </a:p>
          <a:p>
            <a:pPr algn="just">
              <a:buClr>
                <a:srgbClr val="182B47"/>
              </a:buClr>
            </a:pPr>
            <a:endParaRPr lang="es-MX" sz="1400" b="1" dirty="0">
              <a:solidFill>
                <a:srgbClr val="182B47"/>
              </a:solidFill>
            </a:endParaRPr>
          </a:p>
          <a:p>
            <a:pPr marL="342900" indent="-342900" algn="just">
              <a:buClr>
                <a:srgbClr val="182B47"/>
              </a:buClr>
              <a:buFont typeface="Wingdings" panose="05000000000000000000" pitchFamily="2" charset="2"/>
              <a:buChar char="§"/>
            </a:pPr>
            <a:r>
              <a:rPr lang="es-MX" sz="1400" b="1" dirty="0">
                <a:solidFill>
                  <a:srgbClr val="182B47"/>
                </a:solidFill>
              </a:rPr>
              <a:t>Determinación del marco muestral y tipo de muestreo</a:t>
            </a:r>
          </a:p>
          <a:p>
            <a:pPr marL="342900" indent="-342900" algn="just">
              <a:buClr>
                <a:srgbClr val="182B47"/>
              </a:buClr>
              <a:buFont typeface="Wingdings" panose="05000000000000000000" pitchFamily="2" charset="2"/>
              <a:buChar char="§"/>
            </a:pPr>
            <a:r>
              <a:rPr lang="es-MX" sz="1400" b="1" dirty="0">
                <a:solidFill>
                  <a:srgbClr val="182B47"/>
                </a:solidFill>
              </a:rPr>
              <a:t>Justificación del marco muestral.</a:t>
            </a:r>
          </a:p>
          <a:p>
            <a:pPr marL="342900" indent="-342900" algn="just">
              <a:buClr>
                <a:srgbClr val="182B47"/>
              </a:buClr>
              <a:buFont typeface="Wingdings" panose="05000000000000000000" pitchFamily="2" charset="2"/>
              <a:buChar char="§"/>
            </a:pPr>
            <a:r>
              <a:rPr lang="es-MX" sz="1400" b="1" dirty="0">
                <a:solidFill>
                  <a:srgbClr val="182B47"/>
                </a:solidFill>
              </a:rPr>
              <a:t>Diseño de muestreo cuando corresponda.</a:t>
            </a:r>
          </a:p>
          <a:p>
            <a:pPr algn="just">
              <a:buClr>
                <a:srgbClr val="182B47"/>
              </a:buClr>
            </a:pPr>
            <a:endParaRPr lang="es-MX" sz="1800" b="1" dirty="0">
              <a:solidFill>
                <a:srgbClr val="182B47"/>
              </a:solidFill>
            </a:endParaRPr>
          </a:p>
        </p:txBody>
      </p:sp>
    </p:spTree>
    <p:extLst>
      <p:ext uri="{BB962C8B-B14F-4D97-AF65-F5344CB8AC3E}">
        <p14:creationId xmlns:p14="http://schemas.microsoft.com/office/powerpoint/2010/main" val="176724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sisl xmlns:xsd="http://www.w3.org/2001/XMLSchema" xmlns:xsi="http://www.w3.org/2001/XMLSchema-instance" xmlns="http://www.boldonjames.com/2008/01/sie/internal/label" sislVersion="0" policy="2c673f97-f704-441a-a1be-26277c273d44" origin="userSelected"/>
</file>

<file path=customXml/itemProps1.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2.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55357</TotalTime>
  <Words>7195</Words>
  <Application>Microsoft Office PowerPoint</Application>
  <PresentationFormat>Panorámica</PresentationFormat>
  <Paragraphs>534</Paragraphs>
  <Slides>27</Slides>
  <Notes>0</Notes>
  <HiddenSlides>0</HiddenSlides>
  <MMClips>0</MMClips>
  <ScaleCrop>false</ScaleCrop>
  <HeadingPairs>
    <vt:vector size="6" baseType="variant">
      <vt:variant>
        <vt:lpstr>Fuentes usadas</vt:lpstr>
      </vt:variant>
      <vt:variant>
        <vt:i4>9</vt:i4>
      </vt:variant>
      <vt:variant>
        <vt:lpstr>Tema</vt:lpstr>
      </vt:variant>
      <vt:variant>
        <vt:i4>19</vt:i4>
      </vt:variant>
      <vt:variant>
        <vt:lpstr>Títulos de diapositiva</vt:lpstr>
      </vt:variant>
      <vt:variant>
        <vt:i4>27</vt:i4>
      </vt:variant>
    </vt:vector>
  </HeadingPairs>
  <TitlesOfParts>
    <vt:vector size="55" baseType="lpstr">
      <vt:lpstr>Arial</vt:lpstr>
      <vt:lpstr>Calibri</vt:lpstr>
      <vt:lpstr>Calibri Light</vt:lpstr>
      <vt:lpstr>Cambria Math</vt:lpstr>
      <vt:lpstr>Google Sans</vt:lpstr>
      <vt:lpstr>Symbol</vt:lpstr>
      <vt:lpstr>Tahoma</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JORGE DIEGO VALDEZ FONSECA</cp:lastModifiedBy>
  <cp:revision>5324</cp:revision>
  <dcterms:created xsi:type="dcterms:W3CDTF">2021-10-19T21:25:40Z</dcterms:created>
  <dcterms:modified xsi:type="dcterms:W3CDTF">2025-04-30T06:02:51Z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